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58" r:id="rId5"/>
    <p:sldId id="259" r:id="rId6"/>
    <p:sldId id="261"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73" r:id="rId25"/>
    <p:sldId id="274" r:id="rId26"/>
    <p:sldId id="260" r:id="rId27"/>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bir Ahmad" initials="SA" lastIdx="1" clrIdx="0">
    <p:extLst>
      <p:ext uri="{19B8F6BF-5375-455C-9EA6-DF929625EA0E}">
        <p15:presenceInfo xmlns:p15="http://schemas.microsoft.com/office/powerpoint/2012/main" userId="9b6371e389361a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22T04:21:23.508" idx="1">
    <p:pos x="10" y="10"/>
    <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B459-12D3-4626-8BB4-010D9AA9E8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6B8DE7-6E3E-4150-8E69-A5939B97C7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572851-DF64-441A-B560-1CBB3FCA523C}"/>
              </a:ext>
            </a:extLst>
          </p:cNvPr>
          <p:cNvSpPr>
            <a:spLocks noGrp="1"/>
          </p:cNvSpPr>
          <p:nvPr>
            <p:ph type="dt" sz="half" idx="10"/>
          </p:nvPr>
        </p:nvSpPr>
        <p:spPr/>
        <p:txBody>
          <a:bodyPr/>
          <a:lstStyle/>
          <a:p>
            <a:fld id="{92C3BEB5-D579-4A8E-B730-A43C11F3F5ED}" type="datetimeFigureOut">
              <a:rPr lang="en-US" smtClean="0"/>
              <a:t>5/28/2019</a:t>
            </a:fld>
            <a:endParaRPr lang="en-US"/>
          </a:p>
        </p:txBody>
      </p:sp>
      <p:sp>
        <p:nvSpPr>
          <p:cNvPr id="5" name="Footer Placeholder 4">
            <a:extLst>
              <a:ext uri="{FF2B5EF4-FFF2-40B4-BE49-F238E27FC236}">
                <a16:creationId xmlns:a16="http://schemas.microsoft.com/office/drawing/2014/main" id="{1F7976FC-F6AB-49C7-99BE-006E7F4A4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A39F7-3EA1-4983-B59C-E091B4DA83AF}"/>
              </a:ext>
            </a:extLst>
          </p:cNvPr>
          <p:cNvSpPr>
            <a:spLocks noGrp="1"/>
          </p:cNvSpPr>
          <p:nvPr>
            <p:ph type="sldNum" sz="quarter" idx="12"/>
          </p:nvPr>
        </p:nvSpPr>
        <p:spPr/>
        <p:txBody>
          <a:bodyPr/>
          <a:lstStyle/>
          <a:p>
            <a:fld id="{51289276-CC02-48BD-857B-FE21F9BD1ADE}" type="slidenum">
              <a:rPr lang="en-US" smtClean="0"/>
              <a:t>‹#›</a:t>
            </a:fld>
            <a:endParaRPr lang="en-US"/>
          </a:p>
        </p:txBody>
      </p:sp>
    </p:spTree>
    <p:extLst>
      <p:ext uri="{BB962C8B-B14F-4D97-AF65-F5344CB8AC3E}">
        <p14:creationId xmlns:p14="http://schemas.microsoft.com/office/powerpoint/2010/main" val="2642306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3D3B-5D7F-4426-B934-B98B9F2DE7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2B9BE4-C5FD-4982-AB1F-A70C5E0CAF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7925F-EDDA-4ABE-A4BA-165AAB2DCE55}"/>
              </a:ext>
            </a:extLst>
          </p:cNvPr>
          <p:cNvSpPr>
            <a:spLocks noGrp="1"/>
          </p:cNvSpPr>
          <p:nvPr>
            <p:ph type="dt" sz="half" idx="10"/>
          </p:nvPr>
        </p:nvSpPr>
        <p:spPr/>
        <p:txBody>
          <a:bodyPr/>
          <a:lstStyle/>
          <a:p>
            <a:fld id="{92C3BEB5-D579-4A8E-B730-A43C11F3F5ED}" type="datetimeFigureOut">
              <a:rPr lang="en-US" smtClean="0"/>
              <a:t>5/28/2019</a:t>
            </a:fld>
            <a:endParaRPr lang="en-US"/>
          </a:p>
        </p:txBody>
      </p:sp>
      <p:sp>
        <p:nvSpPr>
          <p:cNvPr id="5" name="Footer Placeholder 4">
            <a:extLst>
              <a:ext uri="{FF2B5EF4-FFF2-40B4-BE49-F238E27FC236}">
                <a16:creationId xmlns:a16="http://schemas.microsoft.com/office/drawing/2014/main" id="{D790267B-0931-4509-B4E2-E02A8F24F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0EE9E-66F0-43D8-91A5-5F65263F6B41}"/>
              </a:ext>
            </a:extLst>
          </p:cNvPr>
          <p:cNvSpPr>
            <a:spLocks noGrp="1"/>
          </p:cNvSpPr>
          <p:nvPr>
            <p:ph type="sldNum" sz="quarter" idx="12"/>
          </p:nvPr>
        </p:nvSpPr>
        <p:spPr/>
        <p:txBody>
          <a:bodyPr/>
          <a:lstStyle/>
          <a:p>
            <a:fld id="{51289276-CC02-48BD-857B-FE21F9BD1ADE}" type="slidenum">
              <a:rPr lang="en-US" smtClean="0"/>
              <a:t>‹#›</a:t>
            </a:fld>
            <a:endParaRPr lang="en-US"/>
          </a:p>
        </p:txBody>
      </p:sp>
    </p:spTree>
    <p:extLst>
      <p:ext uri="{BB962C8B-B14F-4D97-AF65-F5344CB8AC3E}">
        <p14:creationId xmlns:p14="http://schemas.microsoft.com/office/powerpoint/2010/main" val="3683146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F3D6F1-3653-4F1B-802A-952825B7C7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166B6A-C424-4E2C-A074-439A2BC9AD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ADCF64-A3DF-4DB6-B91D-AA36B98DB04C}"/>
              </a:ext>
            </a:extLst>
          </p:cNvPr>
          <p:cNvSpPr>
            <a:spLocks noGrp="1"/>
          </p:cNvSpPr>
          <p:nvPr>
            <p:ph type="dt" sz="half" idx="10"/>
          </p:nvPr>
        </p:nvSpPr>
        <p:spPr/>
        <p:txBody>
          <a:bodyPr/>
          <a:lstStyle/>
          <a:p>
            <a:fld id="{92C3BEB5-D579-4A8E-B730-A43C11F3F5ED}" type="datetimeFigureOut">
              <a:rPr lang="en-US" smtClean="0"/>
              <a:t>5/28/2019</a:t>
            </a:fld>
            <a:endParaRPr lang="en-US"/>
          </a:p>
        </p:txBody>
      </p:sp>
      <p:sp>
        <p:nvSpPr>
          <p:cNvPr id="5" name="Footer Placeholder 4">
            <a:extLst>
              <a:ext uri="{FF2B5EF4-FFF2-40B4-BE49-F238E27FC236}">
                <a16:creationId xmlns:a16="http://schemas.microsoft.com/office/drawing/2014/main" id="{E1F8B878-CF5A-4FAB-B96E-63F862618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B3B95-33B9-4D2F-BAD5-5444A8B40DD5}"/>
              </a:ext>
            </a:extLst>
          </p:cNvPr>
          <p:cNvSpPr>
            <a:spLocks noGrp="1"/>
          </p:cNvSpPr>
          <p:nvPr>
            <p:ph type="sldNum" sz="quarter" idx="12"/>
          </p:nvPr>
        </p:nvSpPr>
        <p:spPr/>
        <p:txBody>
          <a:bodyPr/>
          <a:lstStyle/>
          <a:p>
            <a:fld id="{51289276-CC02-48BD-857B-FE21F9BD1ADE}" type="slidenum">
              <a:rPr lang="en-US" smtClean="0"/>
              <a:t>‹#›</a:t>
            </a:fld>
            <a:endParaRPr lang="en-US"/>
          </a:p>
        </p:txBody>
      </p:sp>
    </p:spTree>
    <p:extLst>
      <p:ext uri="{BB962C8B-B14F-4D97-AF65-F5344CB8AC3E}">
        <p14:creationId xmlns:p14="http://schemas.microsoft.com/office/powerpoint/2010/main" val="3293722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C766-D82E-4E6F-B284-9BC595178C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E2A486-19B7-44B4-8A7A-8D19FF1561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5F9F4B-D532-4545-A38F-66FD5826F0C1}"/>
              </a:ext>
            </a:extLst>
          </p:cNvPr>
          <p:cNvSpPr>
            <a:spLocks noGrp="1"/>
          </p:cNvSpPr>
          <p:nvPr>
            <p:ph type="dt" sz="half" idx="10"/>
          </p:nvPr>
        </p:nvSpPr>
        <p:spPr/>
        <p:txBody>
          <a:bodyPr/>
          <a:lstStyle/>
          <a:p>
            <a:fld id="{92C3BEB5-D579-4A8E-B730-A43C11F3F5ED}" type="datetimeFigureOut">
              <a:rPr lang="en-US" smtClean="0"/>
              <a:t>5/28/2019</a:t>
            </a:fld>
            <a:endParaRPr lang="en-US"/>
          </a:p>
        </p:txBody>
      </p:sp>
      <p:sp>
        <p:nvSpPr>
          <p:cNvPr id="5" name="Footer Placeholder 4">
            <a:extLst>
              <a:ext uri="{FF2B5EF4-FFF2-40B4-BE49-F238E27FC236}">
                <a16:creationId xmlns:a16="http://schemas.microsoft.com/office/drawing/2014/main" id="{89E25540-D4E7-4AE9-816B-006F404FF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120A5-E804-494B-9142-0BEC2EB27A78}"/>
              </a:ext>
            </a:extLst>
          </p:cNvPr>
          <p:cNvSpPr>
            <a:spLocks noGrp="1"/>
          </p:cNvSpPr>
          <p:nvPr>
            <p:ph type="sldNum" sz="quarter" idx="12"/>
          </p:nvPr>
        </p:nvSpPr>
        <p:spPr/>
        <p:txBody>
          <a:bodyPr/>
          <a:lstStyle/>
          <a:p>
            <a:fld id="{51289276-CC02-48BD-857B-FE21F9BD1ADE}" type="slidenum">
              <a:rPr lang="en-US" smtClean="0"/>
              <a:t>‹#›</a:t>
            </a:fld>
            <a:endParaRPr lang="en-US"/>
          </a:p>
        </p:txBody>
      </p:sp>
    </p:spTree>
    <p:extLst>
      <p:ext uri="{BB962C8B-B14F-4D97-AF65-F5344CB8AC3E}">
        <p14:creationId xmlns:p14="http://schemas.microsoft.com/office/powerpoint/2010/main" val="1039168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DE34-24C3-413D-996D-187F424C24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2AB41B-A997-4676-B3EE-D8A549168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7BB76D-BABE-464A-ABF6-7BD58E11C20D}"/>
              </a:ext>
            </a:extLst>
          </p:cNvPr>
          <p:cNvSpPr>
            <a:spLocks noGrp="1"/>
          </p:cNvSpPr>
          <p:nvPr>
            <p:ph type="dt" sz="half" idx="10"/>
          </p:nvPr>
        </p:nvSpPr>
        <p:spPr/>
        <p:txBody>
          <a:bodyPr/>
          <a:lstStyle/>
          <a:p>
            <a:fld id="{92C3BEB5-D579-4A8E-B730-A43C11F3F5ED}" type="datetimeFigureOut">
              <a:rPr lang="en-US" smtClean="0"/>
              <a:t>5/28/2019</a:t>
            </a:fld>
            <a:endParaRPr lang="en-US"/>
          </a:p>
        </p:txBody>
      </p:sp>
      <p:sp>
        <p:nvSpPr>
          <p:cNvPr id="5" name="Footer Placeholder 4">
            <a:extLst>
              <a:ext uri="{FF2B5EF4-FFF2-40B4-BE49-F238E27FC236}">
                <a16:creationId xmlns:a16="http://schemas.microsoft.com/office/drawing/2014/main" id="{FFB91B76-9234-4342-9C4B-1557EC20F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6539E-595E-4AAE-BE50-A25B9B938F7A}"/>
              </a:ext>
            </a:extLst>
          </p:cNvPr>
          <p:cNvSpPr>
            <a:spLocks noGrp="1"/>
          </p:cNvSpPr>
          <p:nvPr>
            <p:ph type="sldNum" sz="quarter" idx="12"/>
          </p:nvPr>
        </p:nvSpPr>
        <p:spPr/>
        <p:txBody>
          <a:bodyPr/>
          <a:lstStyle/>
          <a:p>
            <a:fld id="{51289276-CC02-48BD-857B-FE21F9BD1ADE}" type="slidenum">
              <a:rPr lang="en-US" smtClean="0"/>
              <a:t>‹#›</a:t>
            </a:fld>
            <a:endParaRPr lang="en-US"/>
          </a:p>
        </p:txBody>
      </p:sp>
    </p:spTree>
    <p:extLst>
      <p:ext uri="{BB962C8B-B14F-4D97-AF65-F5344CB8AC3E}">
        <p14:creationId xmlns:p14="http://schemas.microsoft.com/office/powerpoint/2010/main" val="74530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7097-EF76-4716-90B0-6D0C54402D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8A1DEB-8D6F-4E73-B528-D101B5424B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F508AA-6C82-478D-BF78-F5EADB1770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73B1EB-ECCB-4981-B59A-0BD710FC0DB2}"/>
              </a:ext>
            </a:extLst>
          </p:cNvPr>
          <p:cNvSpPr>
            <a:spLocks noGrp="1"/>
          </p:cNvSpPr>
          <p:nvPr>
            <p:ph type="dt" sz="half" idx="10"/>
          </p:nvPr>
        </p:nvSpPr>
        <p:spPr/>
        <p:txBody>
          <a:bodyPr/>
          <a:lstStyle/>
          <a:p>
            <a:fld id="{92C3BEB5-D579-4A8E-B730-A43C11F3F5ED}" type="datetimeFigureOut">
              <a:rPr lang="en-US" smtClean="0"/>
              <a:t>5/28/2019</a:t>
            </a:fld>
            <a:endParaRPr lang="en-US"/>
          </a:p>
        </p:txBody>
      </p:sp>
      <p:sp>
        <p:nvSpPr>
          <p:cNvPr id="6" name="Footer Placeholder 5">
            <a:extLst>
              <a:ext uri="{FF2B5EF4-FFF2-40B4-BE49-F238E27FC236}">
                <a16:creationId xmlns:a16="http://schemas.microsoft.com/office/drawing/2014/main" id="{64644162-B88A-46B6-A48D-4F41B99A58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D78FC-22CA-4CF8-944E-8EF149CF4F03}"/>
              </a:ext>
            </a:extLst>
          </p:cNvPr>
          <p:cNvSpPr>
            <a:spLocks noGrp="1"/>
          </p:cNvSpPr>
          <p:nvPr>
            <p:ph type="sldNum" sz="quarter" idx="12"/>
          </p:nvPr>
        </p:nvSpPr>
        <p:spPr/>
        <p:txBody>
          <a:bodyPr/>
          <a:lstStyle/>
          <a:p>
            <a:fld id="{51289276-CC02-48BD-857B-FE21F9BD1ADE}" type="slidenum">
              <a:rPr lang="en-US" smtClean="0"/>
              <a:t>‹#›</a:t>
            </a:fld>
            <a:endParaRPr lang="en-US"/>
          </a:p>
        </p:txBody>
      </p:sp>
    </p:spTree>
    <p:extLst>
      <p:ext uri="{BB962C8B-B14F-4D97-AF65-F5344CB8AC3E}">
        <p14:creationId xmlns:p14="http://schemas.microsoft.com/office/powerpoint/2010/main" val="4061208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C5E40-9C70-404B-A80F-77CAB2C175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6EDBC0-12C3-499D-B6E5-B96B98BEE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0DDA4F-7188-491A-B09A-2AAC0255A0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0A7DD3-7E8B-4133-A3BF-886C23C74E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ECEDEC-2071-49F7-B4CA-A554F46B97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9571D0-798A-4E00-A8A6-CAC134437B93}"/>
              </a:ext>
            </a:extLst>
          </p:cNvPr>
          <p:cNvSpPr>
            <a:spLocks noGrp="1"/>
          </p:cNvSpPr>
          <p:nvPr>
            <p:ph type="dt" sz="half" idx="10"/>
          </p:nvPr>
        </p:nvSpPr>
        <p:spPr/>
        <p:txBody>
          <a:bodyPr/>
          <a:lstStyle/>
          <a:p>
            <a:fld id="{92C3BEB5-D579-4A8E-B730-A43C11F3F5ED}" type="datetimeFigureOut">
              <a:rPr lang="en-US" smtClean="0"/>
              <a:t>5/28/2019</a:t>
            </a:fld>
            <a:endParaRPr lang="en-US"/>
          </a:p>
        </p:txBody>
      </p:sp>
      <p:sp>
        <p:nvSpPr>
          <p:cNvPr id="8" name="Footer Placeholder 7">
            <a:extLst>
              <a:ext uri="{FF2B5EF4-FFF2-40B4-BE49-F238E27FC236}">
                <a16:creationId xmlns:a16="http://schemas.microsoft.com/office/drawing/2014/main" id="{62908F2B-7EC5-4156-9342-47E14F350A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7C95DB-0D0C-4070-989F-45F65E3E9BF1}"/>
              </a:ext>
            </a:extLst>
          </p:cNvPr>
          <p:cNvSpPr>
            <a:spLocks noGrp="1"/>
          </p:cNvSpPr>
          <p:nvPr>
            <p:ph type="sldNum" sz="quarter" idx="12"/>
          </p:nvPr>
        </p:nvSpPr>
        <p:spPr/>
        <p:txBody>
          <a:bodyPr/>
          <a:lstStyle/>
          <a:p>
            <a:fld id="{51289276-CC02-48BD-857B-FE21F9BD1ADE}" type="slidenum">
              <a:rPr lang="en-US" smtClean="0"/>
              <a:t>‹#›</a:t>
            </a:fld>
            <a:endParaRPr lang="en-US"/>
          </a:p>
        </p:txBody>
      </p:sp>
    </p:spTree>
    <p:extLst>
      <p:ext uri="{BB962C8B-B14F-4D97-AF65-F5344CB8AC3E}">
        <p14:creationId xmlns:p14="http://schemas.microsoft.com/office/powerpoint/2010/main" val="218907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87DB8-2242-45D8-918A-9191361761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F500D9-EB3B-4D5C-B220-0D63DFB8C891}"/>
              </a:ext>
            </a:extLst>
          </p:cNvPr>
          <p:cNvSpPr>
            <a:spLocks noGrp="1"/>
          </p:cNvSpPr>
          <p:nvPr>
            <p:ph type="dt" sz="half" idx="10"/>
          </p:nvPr>
        </p:nvSpPr>
        <p:spPr/>
        <p:txBody>
          <a:bodyPr/>
          <a:lstStyle/>
          <a:p>
            <a:fld id="{92C3BEB5-D579-4A8E-B730-A43C11F3F5ED}" type="datetimeFigureOut">
              <a:rPr lang="en-US" smtClean="0"/>
              <a:t>5/28/2019</a:t>
            </a:fld>
            <a:endParaRPr lang="en-US"/>
          </a:p>
        </p:txBody>
      </p:sp>
      <p:sp>
        <p:nvSpPr>
          <p:cNvPr id="4" name="Footer Placeholder 3">
            <a:extLst>
              <a:ext uri="{FF2B5EF4-FFF2-40B4-BE49-F238E27FC236}">
                <a16:creationId xmlns:a16="http://schemas.microsoft.com/office/drawing/2014/main" id="{71915B3D-8111-4B98-B050-B6DB30853E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1EF75B-3028-45AA-8327-24E2C1D45780}"/>
              </a:ext>
            </a:extLst>
          </p:cNvPr>
          <p:cNvSpPr>
            <a:spLocks noGrp="1"/>
          </p:cNvSpPr>
          <p:nvPr>
            <p:ph type="sldNum" sz="quarter" idx="12"/>
          </p:nvPr>
        </p:nvSpPr>
        <p:spPr/>
        <p:txBody>
          <a:bodyPr/>
          <a:lstStyle/>
          <a:p>
            <a:fld id="{51289276-CC02-48BD-857B-FE21F9BD1ADE}" type="slidenum">
              <a:rPr lang="en-US" smtClean="0"/>
              <a:t>‹#›</a:t>
            </a:fld>
            <a:endParaRPr lang="en-US"/>
          </a:p>
        </p:txBody>
      </p:sp>
    </p:spTree>
    <p:extLst>
      <p:ext uri="{BB962C8B-B14F-4D97-AF65-F5344CB8AC3E}">
        <p14:creationId xmlns:p14="http://schemas.microsoft.com/office/powerpoint/2010/main" val="1790683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684830-C12A-477F-8E10-CCB73C51AA53}"/>
              </a:ext>
            </a:extLst>
          </p:cNvPr>
          <p:cNvSpPr>
            <a:spLocks noGrp="1"/>
          </p:cNvSpPr>
          <p:nvPr>
            <p:ph type="dt" sz="half" idx="10"/>
          </p:nvPr>
        </p:nvSpPr>
        <p:spPr/>
        <p:txBody>
          <a:bodyPr/>
          <a:lstStyle/>
          <a:p>
            <a:fld id="{92C3BEB5-D579-4A8E-B730-A43C11F3F5ED}" type="datetimeFigureOut">
              <a:rPr lang="en-US" smtClean="0"/>
              <a:t>5/28/2019</a:t>
            </a:fld>
            <a:endParaRPr lang="en-US"/>
          </a:p>
        </p:txBody>
      </p:sp>
      <p:sp>
        <p:nvSpPr>
          <p:cNvPr id="3" name="Footer Placeholder 2">
            <a:extLst>
              <a:ext uri="{FF2B5EF4-FFF2-40B4-BE49-F238E27FC236}">
                <a16:creationId xmlns:a16="http://schemas.microsoft.com/office/drawing/2014/main" id="{780A5AB6-C953-4F48-BBAB-88E9B60C28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CA3B4C-4A81-4180-B540-E604446F6988}"/>
              </a:ext>
            </a:extLst>
          </p:cNvPr>
          <p:cNvSpPr>
            <a:spLocks noGrp="1"/>
          </p:cNvSpPr>
          <p:nvPr>
            <p:ph type="sldNum" sz="quarter" idx="12"/>
          </p:nvPr>
        </p:nvSpPr>
        <p:spPr/>
        <p:txBody>
          <a:bodyPr/>
          <a:lstStyle/>
          <a:p>
            <a:fld id="{51289276-CC02-48BD-857B-FE21F9BD1ADE}" type="slidenum">
              <a:rPr lang="en-US" smtClean="0"/>
              <a:t>‹#›</a:t>
            </a:fld>
            <a:endParaRPr lang="en-US"/>
          </a:p>
        </p:txBody>
      </p:sp>
    </p:spTree>
    <p:extLst>
      <p:ext uri="{BB962C8B-B14F-4D97-AF65-F5344CB8AC3E}">
        <p14:creationId xmlns:p14="http://schemas.microsoft.com/office/powerpoint/2010/main" val="2897684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CA012-AE56-46A9-A017-429D5226A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CCCDC-1D1E-42C8-9300-2623E0905D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D4C7A6-61A4-4740-BB75-B2799B9EE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DBF72B-863E-4B37-8650-C20ED76415BB}"/>
              </a:ext>
            </a:extLst>
          </p:cNvPr>
          <p:cNvSpPr>
            <a:spLocks noGrp="1"/>
          </p:cNvSpPr>
          <p:nvPr>
            <p:ph type="dt" sz="half" idx="10"/>
          </p:nvPr>
        </p:nvSpPr>
        <p:spPr/>
        <p:txBody>
          <a:bodyPr/>
          <a:lstStyle/>
          <a:p>
            <a:fld id="{92C3BEB5-D579-4A8E-B730-A43C11F3F5ED}" type="datetimeFigureOut">
              <a:rPr lang="en-US" smtClean="0"/>
              <a:t>5/28/2019</a:t>
            </a:fld>
            <a:endParaRPr lang="en-US"/>
          </a:p>
        </p:txBody>
      </p:sp>
      <p:sp>
        <p:nvSpPr>
          <p:cNvPr id="6" name="Footer Placeholder 5">
            <a:extLst>
              <a:ext uri="{FF2B5EF4-FFF2-40B4-BE49-F238E27FC236}">
                <a16:creationId xmlns:a16="http://schemas.microsoft.com/office/drawing/2014/main" id="{F71C7164-775A-4A0E-9507-73B324B4F0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87492E-A21D-4D71-9305-0310710E0D94}"/>
              </a:ext>
            </a:extLst>
          </p:cNvPr>
          <p:cNvSpPr>
            <a:spLocks noGrp="1"/>
          </p:cNvSpPr>
          <p:nvPr>
            <p:ph type="sldNum" sz="quarter" idx="12"/>
          </p:nvPr>
        </p:nvSpPr>
        <p:spPr/>
        <p:txBody>
          <a:bodyPr/>
          <a:lstStyle/>
          <a:p>
            <a:fld id="{51289276-CC02-48BD-857B-FE21F9BD1ADE}" type="slidenum">
              <a:rPr lang="en-US" smtClean="0"/>
              <a:t>‹#›</a:t>
            </a:fld>
            <a:endParaRPr lang="en-US"/>
          </a:p>
        </p:txBody>
      </p:sp>
    </p:spTree>
    <p:extLst>
      <p:ext uri="{BB962C8B-B14F-4D97-AF65-F5344CB8AC3E}">
        <p14:creationId xmlns:p14="http://schemas.microsoft.com/office/powerpoint/2010/main" val="2231881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CDEC-10B2-4114-B873-5684FBA8F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C8B4FE-DA05-4F3D-A828-6DE42E3628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D7690-E6C2-4F46-BF1C-D42050C80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BA3DD3-1EA7-40F0-93A0-2F8A24B34822}"/>
              </a:ext>
            </a:extLst>
          </p:cNvPr>
          <p:cNvSpPr>
            <a:spLocks noGrp="1"/>
          </p:cNvSpPr>
          <p:nvPr>
            <p:ph type="dt" sz="half" idx="10"/>
          </p:nvPr>
        </p:nvSpPr>
        <p:spPr/>
        <p:txBody>
          <a:bodyPr/>
          <a:lstStyle/>
          <a:p>
            <a:fld id="{92C3BEB5-D579-4A8E-B730-A43C11F3F5ED}" type="datetimeFigureOut">
              <a:rPr lang="en-US" smtClean="0"/>
              <a:t>5/28/2019</a:t>
            </a:fld>
            <a:endParaRPr lang="en-US"/>
          </a:p>
        </p:txBody>
      </p:sp>
      <p:sp>
        <p:nvSpPr>
          <p:cNvPr id="6" name="Footer Placeholder 5">
            <a:extLst>
              <a:ext uri="{FF2B5EF4-FFF2-40B4-BE49-F238E27FC236}">
                <a16:creationId xmlns:a16="http://schemas.microsoft.com/office/drawing/2014/main" id="{9654F3A9-54DA-4813-8D1A-F5D20E72C9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CF5104-EDA9-419E-B19A-401FBE04BA64}"/>
              </a:ext>
            </a:extLst>
          </p:cNvPr>
          <p:cNvSpPr>
            <a:spLocks noGrp="1"/>
          </p:cNvSpPr>
          <p:nvPr>
            <p:ph type="sldNum" sz="quarter" idx="12"/>
          </p:nvPr>
        </p:nvSpPr>
        <p:spPr/>
        <p:txBody>
          <a:bodyPr/>
          <a:lstStyle/>
          <a:p>
            <a:fld id="{51289276-CC02-48BD-857B-FE21F9BD1ADE}" type="slidenum">
              <a:rPr lang="en-US" smtClean="0"/>
              <a:t>‹#›</a:t>
            </a:fld>
            <a:endParaRPr lang="en-US"/>
          </a:p>
        </p:txBody>
      </p:sp>
    </p:spTree>
    <p:extLst>
      <p:ext uri="{BB962C8B-B14F-4D97-AF65-F5344CB8AC3E}">
        <p14:creationId xmlns:p14="http://schemas.microsoft.com/office/powerpoint/2010/main" val="3355936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8918C-8AEE-47E9-AB1C-1578184CA6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7FE315-7F18-4167-B839-689968C321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F7F461-8548-4F37-A578-7A4BA30CAE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C3BEB5-D579-4A8E-B730-A43C11F3F5ED}" type="datetimeFigureOut">
              <a:rPr lang="en-US" smtClean="0"/>
              <a:t>5/28/2019</a:t>
            </a:fld>
            <a:endParaRPr lang="en-US"/>
          </a:p>
        </p:txBody>
      </p:sp>
      <p:sp>
        <p:nvSpPr>
          <p:cNvPr id="5" name="Footer Placeholder 4">
            <a:extLst>
              <a:ext uri="{FF2B5EF4-FFF2-40B4-BE49-F238E27FC236}">
                <a16:creationId xmlns:a16="http://schemas.microsoft.com/office/drawing/2014/main" id="{084EB82E-EB85-47DF-B2C4-7DA13269A7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8C7C57-75FA-4A04-A65C-2E2656956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289276-CC02-48BD-857B-FE21F9BD1ADE}" type="slidenum">
              <a:rPr lang="en-US" smtClean="0"/>
              <a:t>‹#›</a:t>
            </a:fld>
            <a:endParaRPr lang="en-US"/>
          </a:p>
        </p:txBody>
      </p:sp>
    </p:spTree>
    <p:extLst>
      <p:ext uri="{BB962C8B-B14F-4D97-AF65-F5344CB8AC3E}">
        <p14:creationId xmlns:p14="http://schemas.microsoft.com/office/powerpoint/2010/main" val="2997083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aggle.com/shabirahmad/mclindoorairquality" TargetMode="External"/><Relationship Id="rId2" Type="http://schemas.openxmlformats.org/officeDocument/2006/relationships/hyperlink" Target="https://www.kaggle.com/shabirahmad/airqualit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192.168.1.37:5000/read-sensor"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192.168.1.37:5000/read-dust"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192.168.1.83/getCo2"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99F06-AE5F-4B3D-8F05-81EE5C5A89BA}"/>
              </a:ext>
            </a:extLst>
          </p:cNvPr>
          <p:cNvSpPr>
            <a:spLocks noGrp="1"/>
          </p:cNvSpPr>
          <p:nvPr>
            <p:ph type="ctrTitle"/>
          </p:nvPr>
        </p:nvSpPr>
        <p:spPr>
          <a:xfrm>
            <a:off x="124287" y="399494"/>
            <a:ext cx="9144001" cy="1565753"/>
          </a:xfrm>
        </p:spPr>
        <p:txBody>
          <a:bodyPr>
            <a:normAutofit/>
          </a:bodyPr>
          <a:lstStyle/>
          <a:p>
            <a:r>
              <a:rPr lang="en-US" sz="4400" dirty="0"/>
              <a:t>Indoor Air Quality Monitoring of Mobile Computing Lab</a:t>
            </a:r>
          </a:p>
        </p:txBody>
      </p:sp>
      <p:sp>
        <p:nvSpPr>
          <p:cNvPr id="3" name="Subtitle 2">
            <a:extLst>
              <a:ext uri="{FF2B5EF4-FFF2-40B4-BE49-F238E27FC236}">
                <a16:creationId xmlns:a16="http://schemas.microsoft.com/office/drawing/2014/main" id="{722BB5C2-5227-45EC-B6FF-BE12BEE81A52}"/>
              </a:ext>
            </a:extLst>
          </p:cNvPr>
          <p:cNvSpPr>
            <a:spLocks noGrp="1"/>
          </p:cNvSpPr>
          <p:nvPr>
            <p:ph type="subTitle" idx="1"/>
          </p:nvPr>
        </p:nvSpPr>
        <p:spPr>
          <a:xfrm>
            <a:off x="201228" y="2210540"/>
            <a:ext cx="9144000" cy="4023803"/>
          </a:xfrm>
        </p:spPr>
        <p:txBody>
          <a:bodyPr>
            <a:normAutofit fontScale="92500" lnSpcReduction="20000"/>
          </a:bodyPr>
          <a:lstStyle/>
          <a:p>
            <a:pPr algn="just"/>
            <a:r>
              <a:rPr lang="en-US" b="1" i="1" dirty="0"/>
              <a:t>Abstract:  </a:t>
            </a:r>
            <a:r>
              <a:rPr lang="en-US" dirty="0"/>
              <a:t>Quality air is the right of every human living on earth. If the quality of air is bad, it could lead to severe health consequences. In this project, we attempt to provide an air monitoring system for MCL to save the students from bad air and improve their stay in the lab in terms of health and productivity.  We consider CO2 gas, Particulate Matter (PM2.5 and PM10), temperature, humidity and pressure as measuring factors. The data is taken from the sensors and visualized. Different events such as fire and smoke are enforced the pattern in the data is recorded. Since the data is not historical, so we used unsupervised learning to find the clusters in the data. Results show that the data has mainly 3 clusters indicating normal behavior, fire and smoke.</a:t>
            </a:r>
          </a:p>
          <a:p>
            <a:pPr algn="just"/>
            <a:endParaRPr lang="en-US" dirty="0"/>
          </a:p>
          <a:p>
            <a:pPr algn="just"/>
            <a:r>
              <a:rPr lang="en-US" b="1" i="1" dirty="0"/>
              <a:t>Author</a:t>
            </a:r>
            <a:r>
              <a:rPr lang="en-US" b="1" dirty="0"/>
              <a:t>: </a:t>
            </a:r>
            <a:r>
              <a:rPr lang="en-US" dirty="0"/>
              <a:t>Shabir Ahmad</a:t>
            </a:r>
          </a:p>
          <a:p>
            <a:pPr algn="just"/>
            <a:r>
              <a:rPr lang="en-US" b="1" i="1" dirty="0"/>
              <a:t>Kernel URL: </a:t>
            </a:r>
            <a:r>
              <a:rPr lang="en-US" dirty="0">
                <a:hlinkClick r:id="rId2"/>
              </a:rPr>
              <a:t>https://www.kaggle.com/shabirahmad/airquality</a:t>
            </a:r>
            <a:endParaRPr lang="en-US" dirty="0"/>
          </a:p>
          <a:p>
            <a:pPr algn="just"/>
            <a:r>
              <a:rPr lang="en-US" b="1" i="1" dirty="0"/>
              <a:t>Dataset URL:</a:t>
            </a:r>
            <a:r>
              <a:rPr lang="en-US" dirty="0"/>
              <a:t> </a:t>
            </a:r>
            <a:r>
              <a:rPr lang="en-US" dirty="0">
                <a:hlinkClick r:id="rId3"/>
              </a:rPr>
              <a:t>https://www.kaggle.com/shabirahmad/mclindoorairquality</a:t>
            </a:r>
            <a:endParaRPr lang="en-US" dirty="0"/>
          </a:p>
          <a:p>
            <a:pPr algn="just"/>
            <a:endParaRPr lang="en-US" dirty="0"/>
          </a:p>
        </p:txBody>
      </p:sp>
    </p:spTree>
    <p:extLst>
      <p:ext uri="{BB962C8B-B14F-4D97-AF65-F5344CB8AC3E}">
        <p14:creationId xmlns:p14="http://schemas.microsoft.com/office/powerpoint/2010/main" val="223950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14D4-7ABB-49ED-8509-20D80C4D5A0C}"/>
              </a:ext>
            </a:extLst>
          </p:cNvPr>
          <p:cNvSpPr>
            <a:spLocks noGrp="1"/>
          </p:cNvSpPr>
          <p:nvPr>
            <p:ph type="title"/>
          </p:nvPr>
        </p:nvSpPr>
        <p:spPr>
          <a:xfrm>
            <a:off x="961736" y="74960"/>
            <a:ext cx="10515600" cy="1325563"/>
          </a:xfrm>
        </p:spPr>
        <p:txBody>
          <a:bodyPr/>
          <a:lstStyle/>
          <a:p>
            <a:r>
              <a:rPr lang="en-US" dirty="0"/>
              <a:t>Data Staging and Dataset Creation on PC Server for process tasks</a:t>
            </a:r>
          </a:p>
        </p:txBody>
      </p:sp>
      <p:pic>
        <p:nvPicPr>
          <p:cNvPr id="4" name="Content Placeholder 3">
            <a:extLst>
              <a:ext uri="{FF2B5EF4-FFF2-40B4-BE49-F238E27FC236}">
                <a16:creationId xmlns:a16="http://schemas.microsoft.com/office/drawing/2014/main" id="{3192A33C-0ACE-4462-B106-4843886487BC}"/>
              </a:ext>
            </a:extLst>
          </p:cNvPr>
          <p:cNvPicPr>
            <a:picLocks noGrp="1" noChangeAspect="1"/>
          </p:cNvPicPr>
          <p:nvPr>
            <p:ph idx="1"/>
          </p:nvPr>
        </p:nvPicPr>
        <p:blipFill>
          <a:blip r:embed="rId2"/>
          <a:stretch>
            <a:fillRect/>
          </a:stretch>
        </p:blipFill>
        <p:spPr>
          <a:xfrm>
            <a:off x="1863436" y="1616797"/>
            <a:ext cx="8712201" cy="2534964"/>
          </a:xfrm>
          <a:prstGeom prst="rect">
            <a:avLst/>
          </a:prstGeom>
        </p:spPr>
      </p:pic>
      <p:pic>
        <p:nvPicPr>
          <p:cNvPr id="5" name="Picture 4">
            <a:extLst>
              <a:ext uri="{FF2B5EF4-FFF2-40B4-BE49-F238E27FC236}">
                <a16:creationId xmlns:a16="http://schemas.microsoft.com/office/drawing/2014/main" id="{98E062D9-DCD7-4515-8D13-68C9E0F49C21}"/>
              </a:ext>
            </a:extLst>
          </p:cNvPr>
          <p:cNvPicPr>
            <a:picLocks noChangeAspect="1"/>
          </p:cNvPicPr>
          <p:nvPr/>
        </p:nvPicPr>
        <p:blipFill>
          <a:blip r:embed="rId3"/>
          <a:stretch>
            <a:fillRect/>
          </a:stretch>
        </p:blipFill>
        <p:spPr>
          <a:xfrm>
            <a:off x="0" y="4584308"/>
            <a:ext cx="12192000" cy="2273692"/>
          </a:xfrm>
          <a:prstGeom prst="rect">
            <a:avLst/>
          </a:prstGeom>
        </p:spPr>
      </p:pic>
      <p:sp>
        <p:nvSpPr>
          <p:cNvPr id="6" name="Arrow: Down 5">
            <a:extLst>
              <a:ext uri="{FF2B5EF4-FFF2-40B4-BE49-F238E27FC236}">
                <a16:creationId xmlns:a16="http://schemas.microsoft.com/office/drawing/2014/main" id="{56E738B4-5526-4130-AD92-7E2EB02AD121}"/>
              </a:ext>
            </a:extLst>
          </p:cNvPr>
          <p:cNvSpPr/>
          <p:nvPr/>
        </p:nvSpPr>
        <p:spPr>
          <a:xfrm>
            <a:off x="5791200" y="3980873"/>
            <a:ext cx="997527" cy="637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170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1A13E-491E-41DD-9D6C-4D3364CE9FE3}"/>
              </a:ext>
            </a:extLst>
          </p:cNvPr>
          <p:cNvSpPr>
            <a:spLocks noGrp="1"/>
          </p:cNvSpPr>
          <p:nvPr>
            <p:ph type="title"/>
          </p:nvPr>
        </p:nvSpPr>
        <p:spPr>
          <a:xfrm>
            <a:off x="838200" y="365126"/>
            <a:ext cx="10515600" cy="974148"/>
          </a:xfrm>
        </p:spPr>
        <p:txBody>
          <a:bodyPr/>
          <a:lstStyle/>
          <a:p>
            <a:r>
              <a:rPr lang="en-US" dirty="0"/>
              <a:t>Generated Dataset</a:t>
            </a:r>
          </a:p>
        </p:txBody>
      </p:sp>
      <p:sp>
        <p:nvSpPr>
          <p:cNvPr id="3" name="Content Placeholder 2">
            <a:extLst>
              <a:ext uri="{FF2B5EF4-FFF2-40B4-BE49-F238E27FC236}">
                <a16:creationId xmlns:a16="http://schemas.microsoft.com/office/drawing/2014/main" id="{2A9072CF-7F65-4E37-8122-31809C1061CB}"/>
              </a:ext>
            </a:extLst>
          </p:cNvPr>
          <p:cNvSpPr>
            <a:spLocks noGrp="1"/>
          </p:cNvSpPr>
          <p:nvPr>
            <p:ph idx="1"/>
          </p:nvPr>
        </p:nvSpPr>
        <p:spPr>
          <a:xfrm>
            <a:off x="330200" y="1465406"/>
            <a:ext cx="5100782" cy="5027467"/>
          </a:xfrm>
        </p:spPr>
        <p:txBody>
          <a:bodyPr>
            <a:normAutofit fontScale="85000" lnSpcReduction="20000"/>
          </a:bodyPr>
          <a:lstStyle/>
          <a:p>
            <a:r>
              <a:rPr lang="en-US" dirty="0"/>
              <a:t>The </a:t>
            </a:r>
            <a:r>
              <a:rPr lang="en-US" b="1" dirty="0">
                <a:solidFill>
                  <a:schemeClr val="accent2">
                    <a:lumMod val="75000"/>
                  </a:schemeClr>
                </a:solidFill>
              </a:rPr>
              <a:t>dataset</a:t>
            </a:r>
            <a:r>
              <a:rPr lang="en-US" dirty="0"/>
              <a:t> generated has 9 columns</a:t>
            </a:r>
          </a:p>
          <a:p>
            <a:r>
              <a:rPr lang="en-US" b="1" dirty="0">
                <a:solidFill>
                  <a:schemeClr val="accent2">
                    <a:lumMod val="75000"/>
                  </a:schemeClr>
                </a:solidFill>
              </a:rPr>
              <a:t>ID</a:t>
            </a:r>
            <a:r>
              <a:rPr lang="en-US" dirty="0"/>
              <a:t> is unique id for every sensor reading</a:t>
            </a:r>
          </a:p>
          <a:p>
            <a:r>
              <a:rPr lang="en-US" b="1" dirty="0">
                <a:solidFill>
                  <a:schemeClr val="accent2">
                    <a:lumMod val="75000"/>
                  </a:schemeClr>
                </a:solidFill>
              </a:rPr>
              <a:t>Datetime</a:t>
            </a:r>
            <a:r>
              <a:rPr lang="en-US" dirty="0"/>
              <a:t> is the instant at which the sensor reading is taken</a:t>
            </a:r>
          </a:p>
          <a:p>
            <a:r>
              <a:rPr lang="en-US" dirty="0"/>
              <a:t>Temperature, humidity, Pressure is the </a:t>
            </a:r>
            <a:r>
              <a:rPr lang="en-US" b="1" dirty="0">
                <a:solidFill>
                  <a:schemeClr val="accent2">
                    <a:lumMod val="75000"/>
                  </a:schemeClr>
                </a:solidFill>
              </a:rPr>
              <a:t>BME sensor</a:t>
            </a:r>
            <a:r>
              <a:rPr lang="en-US" dirty="0">
                <a:solidFill>
                  <a:schemeClr val="accent2">
                    <a:lumMod val="75000"/>
                  </a:schemeClr>
                </a:solidFill>
              </a:rPr>
              <a:t> </a:t>
            </a:r>
            <a:r>
              <a:rPr lang="en-US" dirty="0"/>
              <a:t>reading</a:t>
            </a:r>
          </a:p>
          <a:p>
            <a:r>
              <a:rPr lang="en-US" b="1" dirty="0">
                <a:solidFill>
                  <a:schemeClr val="accent2">
                    <a:lumMod val="75000"/>
                  </a:schemeClr>
                </a:solidFill>
              </a:rPr>
              <a:t>Co2</a:t>
            </a:r>
            <a:r>
              <a:rPr lang="en-US" dirty="0"/>
              <a:t> gas is the saturation of CO2 in air and generated by MQ-2 sensor</a:t>
            </a:r>
          </a:p>
          <a:p>
            <a:r>
              <a:rPr lang="en-US" b="1" dirty="0">
                <a:solidFill>
                  <a:schemeClr val="accent2">
                    <a:lumMod val="75000"/>
                  </a:schemeClr>
                </a:solidFill>
              </a:rPr>
              <a:t>PM 2.5 </a:t>
            </a:r>
            <a:r>
              <a:rPr lang="en-US" dirty="0"/>
              <a:t>and </a:t>
            </a:r>
            <a:r>
              <a:rPr lang="en-US" b="1" dirty="0">
                <a:solidFill>
                  <a:schemeClr val="accent2">
                    <a:lumMod val="75000"/>
                  </a:schemeClr>
                </a:solidFill>
              </a:rPr>
              <a:t>PM 10 </a:t>
            </a:r>
            <a:r>
              <a:rPr lang="en-US" dirty="0"/>
              <a:t>are particulate matter which are taken from Nova Dust sensor</a:t>
            </a:r>
          </a:p>
          <a:p>
            <a:r>
              <a:rPr lang="en-US" b="1" dirty="0">
                <a:solidFill>
                  <a:schemeClr val="accent2">
                    <a:lumMod val="75000"/>
                  </a:schemeClr>
                </a:solidFill>
              </a:rPr>
              <a:t>Daytime</a:t>
            </a:r>
            <a:r>
              <a:rPr lang="en-US" dirty="0"/>
              <a:t> is either Night or day depends upon the time the data taken </a:t>
            </a:r>
          </a:p>
        </p:txBody>
      </p:sp>
      <p:pic>
        <p:nvPicPr>
          <p:cNvPr id="4" name="Picture 3">
            <a:extLst>
              <a:ext uri="{FF2B5EF4-FFF2-40B4-BE49-F238E27FC236}">
                <a16:creationId xmlns:a16="http://schemas.microsoft.com/office/drawing/2014/main" id="{89DDE478-C11D-4AAD-ADFC-DC8253FF78DC}"/>
              </a:ext>
            </a:extLst>
          </p:cNvPr>
          <p:cNvPicPr>
            <a:picLocks noChangeAspect="1"/>
          </p:cNvPicPr>
          <p:nvPr/>
        </p:nvPicPr>
        <p:blipFill>
          <a:blip r:embed="rId2"/>
          <a:stretch>
            <a:fillRect/>
          </a:stretch>
        </p:blipFill>
        <p:spPr>
          <a:xfrm>
            <a:off x="5523345" y="852200"/>
            <a:ext cx="6501682" cy="5425105"/>
          </a:xfrm>
          <a:prstGeom prst="rect">
            <a:avLst/>
          </a:prstGeom>
        </p:spPr>
      </p:pic>
    </p:spTree>
    <p:extLst>
      <p:ext uri="{BB962C8B-B14F-4D97-AF65-F5344CB8AC3E}">
        <p14:creationId xmlns:p14="http://schemas.microsoft.com/office/powerpoint/2010/main" val="1419197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9A80-B68F-4A80-9DDA-F31BFBF442CF}"/>
              </a:ext>
            </a:extLst>
          </p:cNvPr>
          <p:cNvSpPr>
            <a:spLocks noGrp="1"/>
          </p:cNvSpPr>
          <p:nvPr>
            <p:ph type="title"/>
          </p:nvPr>
        </p:nvSpPr>
        <p:spPr>
          <a:xfrm>
            <a:off x="838200" y="365126"/>
            <a:ext cx="10515600" cy="724766"/>
          </a:xfrm>
        </p:spPr>
        <p:txBody>
          <a:bodyPr/>
          <a:lstStyle/>
          <a:p>
            <a:r>
              <a:rPr lang="en-US" dirty="0"/>
              <a:t>Experimental Environment and Hardware</a:t>
            </a:r>
          </a:p>
        </p:txBody>
      </p:sp>
      <p:pic>
        <p:nvPicPr>
          <p:cNvPr id="4" name="Content Placeholder 3">
            <a:extLst>
              <a:ext uri="{FF2B5EF4-FFF2-40B4-BE49-F238E27FC236}">
                <a16:creationId xmlns:a16="http://schemas.microsoft.com/office/drawing/2014/main" id="{F92F8F63-194B-4EF2-9F06-C6A50883BBCD}"/>
              </a:ext>
            </a:extLst>
          </p:cNvPr>
          <p:cNvPicPr>
            <a:picLocks noGrp="1" noChangeAspect="1"/>
          </p:cNvPicPr>
          <p:nvPr>
            <p:ph idx="1"/>
          </p:nvPr>
        </p:nvPicPr>
        <p:blipFill>
          <a:blip r:embed="rId2"/>
          <a:stretch>
            <a:fillRect/>
          </a:stretch>
        </p:blipFill>
        <p:spPr>
          <a:xfrm>
            <a:off x="37704" y="1089892"/>
            <a:ext cx="12154296" cy="3651002"/>
          </a:xfrm>
          <a:prstGeom prst="rect">
            <a:avLst/>
          </a:prstGeom>
        </p:spPr>
      </p:pic>
      <p:sp>
        <p:nvSpPr>
          <p:cNvPr id="5" name="TextBox 4">
            <a:extLst>
              <a:ext uri="{FF2B5EF4-FFF2-40B4-BE49-F238E27FC236}">
                <a16:creationId xmlns:a16="http://schemas.microsoft.com/office/drawing/2014/main" id="{09004970-4195-4F80-8381-9D32B4F7DDE2}"/>
              </a:ext>
            </a:extLst>
          </p:cNvPr>
          <p:cNvSpPr txBox="1"/>
          <p:nvPr/>
        </p:nvSpPr>
        <p:spPr>
          <a:xfrm>
            <a:off x="249382" y="5103674"/>
            <a:ext cx="5024582" cy="1754326"/>
          </a:xfrm>
          <a:prstGeom prst="rect">
            <a:avLst/>
          </a:prstGeom>
          <a:noFill/>
        </p:spPr>
        <p:txBody>
          <a:bodyPr wrap="square" rtlCol="0">
            <a:spAutoFit/>
          </a:bodyPr>
          <a:lstStyle/>
          <a:p>
            <a:pPr marL="285750" indent="-285750">
              <a:buFont typeface="Wingdings" panose="05000000000000000000" pitchFamily="2" charset="2"/>
              <a:buChar char="ü"/>
            </a:pPr>
            <a:r>
              <a:rPr lang="en-US" dirty="0"/>
              <a:t>MQ-2 Gas Sensor</a:t>
            </a:r>
          </a:p>
          <a:p>
            <a:pPr marL="285750" indent="-285750">
              <a:buFont typeface="Wingdings" panose="05000000000000000000" pitchFamily="2" charset="2"/>
              <a:buChar char="ü"/>
            </a:pPr>
            <a:r>
              <a:rPr lang="en-US" dirty="0"/>
              <a:t>Dust Sensor</a:t>
            </a:r>
          </a:p>
          <a:p>
            <a:pPr marL="285750" indent="-285750">
              <a:buFont typeface="Wingdings" panose="05000000000000000000" pitchFamily="2" charset="2"/>
              <a:buChar char="ü"/>
            </a:pPr>
            <a:r>
              <a:rPr lang="en-US" dirty="0"/>
              <a:t>BME Sensor</a:t>
            </a:r>
          </a:p>
          <a:p>
            <a:pPr marL="285750" indent="-285750">
              <a:buFont typeface="Wingdings" panose="05000000000000000000" pitchFamily="2" charset="2"/>
              <a:buChar char="ü"/>
            </a:pPr>
            <a:r>
              <a:rPr lang="en-US" dirty="0"/>
              <a:t>Lighter for invoking Smoke and Fire</a:t>
            </a:r>
          </a:p>
          <a:p>
            <a:pPr marL="285750" indent="-285750">
              <a:buFont typeface="Wingdings" panose="05000000000000000000" pitchFamily="2" charset="2"/>
              <a:buChar char="ü"/>
            </a:pPr>
            <a:r>
              <a:rPr lang="en-US" dirty="0"/>
              <a:t>PC Server</a:t>
            </a:r>
          </a:p>
          <a:p>
            <a:endParaRPr lang="en-US" dirty="0"/>
          </a:p>
        </p:txBody>
      </p:sp>
      <p:sp>
        <p:nvSpPr>
          <p:cNvPr id="6" name="TextBox 5">
            <a:extLst>
              <a:ext uri="{FF2B5EF4-FFF2-40B4-BE49-F238E27FC236}">
                <a16:creationId xmlns:a16="http://schemas.microsoft.com/office/drawing/2014/main" id="{B2BF1EEE-73D8-4413-8AA9-73A0CAA5BD61}"/>
              </a:ext>
            </a:extLst>
          </p:cNvPr>
          <p:cNvSpPr txBox="1"/>
          <p:nvPr/>
        </p:nvSpPr>
        <p:spPr>
          <a:xfrm>
            <a:off x="5971590" y="5103674"/>
            <a:ext cx="5024582" cy="1754326"/>
          </a:xfrm>
          <a:prstGeom prst="rect">
            <a:avLst/>
          </a:prstGeom>
          <a:noFill/>
        </p:spPr>
        <p:txBody>
          <a:bodyPr wrap="square" rtlCol="0">
            <a:spAutoFit/>
          </a:bodyPr>
          <a:lstStyle/>
          <a:p>
            <a:pPr marL="285750" indent="-285750">
              <a:buFont typeface="Wingdings" panose="05000000000000000000" pitchFamily="2" charset="2"/>
              <a:buChar char="ü"/>
            </a:pPr>
            <a:r>
              <a:rPr lang="en-US" dirty="0"/>
              <a:t>Raspberry PI Model B</a:t>
            </a:r>
          </a:p>
          <a:p>
            <a:pPr marL="285750" indent="-285750">
              <a:buFont typeface="Wingdings" panose="05000000000000000000" pitchFamily="2" charset="2"/>
              <a:buChar char="ü"/>
            </a:pPr>
            <a:r>
              <a:rPr lang="en-US" dirty="0"/>
              <a:t>Arduino WEMOS D1</a:t>
            </a:r>
          </a:p>
          <a:p>
            <a:pPr marL="285750" indent="-285750">
              <a:buFont typeface="Wingdings" panose="05000000000000000000" pitchFamily="2" charset="2"/>
              <a:buChar char="ü"/>
            </a:pPr>
            <a:r>
              <a:rPr lang="en-US" dirty="0"/>
              <a:t>Breadboard</a:t>
            </a:r>
          </a:p>
          <a:p>
            <a:pPr marL="285750" indent="-285750">
              <a:buFont typeface="Wingdings" panose="05000000000000000000" pitchFamily="2" charset="2"/>
              <a:buChar char="ü"/>
            </a:pPr>
            <a:r>
              <a:rPr lang="en-US" dirty="0"/>
              <a:t>Connecting Wires</a:t>
            </a:r>
          </a:p>
          <a:p>
            <a:pPr marL="285750" indent="-285750">
              <a:buFont typeface="Wingdings" panose="05000000000000000000" pitchFamily="2" charset="2"/>
              <a:buChar char="ü"/>
            </a:pPr>
            <a:endParaRPr lang="en-US" dirty="0"/>
          </a:p>
          <a:p>
            <a:endParaRPr lang="en-US" dirty="0"/>
          </a:p>
        </p:txBody>
      </p:sp>
    </p:spTree>
    <p:extLst>
      <p:ext uri="{BB962C8B-B14F-4D97-AF65-F5344CB8AC3E}">
        <p14:creationId xmlns:p14="http://schemas.microsoft.com/office/powerpoint/2010/main" val="31443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F398-9EAC-424E-AA3C-1764772CDEA4}"/>
              </a:ext>
            </a:extLst>
          </p:cNvPr>
          <p:cNvSpPr>
            <a:spLocks noGrp="1"/>
          </p:cNvSpPr>
          <p:nvPr>
            <p:ph type="title"/>
          </p:nvPr>
        </p:nvSpPr>
        <p:spPr>
          <a:xfrm>
            <a:off x="404091" y="152690"/>
            <a:ext cx="10515600" cy="835602"/>
          </a:xfrm>
        </p:spPr>
        <p:txBody>
          <a:bodyPr/>
          <a:lstStyle/>
          <a:p>
            <a:r>
              <a:rPr lang="en-US" dirty="0"/>
              <a:t>Dataset Analysis on Kaggle</a:t>
            </a:r>
          </a:p>
        </p:txBody>
      </p:sp>
      <p:sp>
        <p:nvSpPr>
          <p:cNvPr id="3" name="Content Placeholder 2">
            <a:extLst>
              <a:ext uri="{FF2B5EF4-FFF2-40B4-BE49-F238E27FC236}">
                <a16:creationId xmlns:a16="http://schemas.microsoft.com/office/drawing/2014/main" id="{8EF16538-D2E3-4C20-944C-D247BBA2E799}"/>
              </a:ext>
            </a:extLst>
          </p:cNvPr>
          <p:cNvSpPr>
            <a:spLocks noGrp="1"/>
          </p:cNvSpPr>
          <p:nvPr>
            <p:ph idx="1"/>
          </p:nvPr>
        </p:nvSpPr>
        <p:spPr>
          <a:xfrm>
            <a:off x="145473" y="1690688"/>
            <a:ext cx="5950527" cy="4351338"/>
          </a:xfrm>
        </p:spPr>
        <p:txBody>
          <a:bodyPr>
            <a:normAutofit fontScale="92500" lnSpcReduction="20000"/>
          </a:bodyPr>
          <a:lstStyle/>
          <a:p>
            <a:r>
              <a:rPr lang="en-US" dirty="0"/>
              <a:t>First, dataset is uploaded to Kaggle and has been described.</a:t>
            </a:r>
          </a:p>
          <a:p>
            <a:r>
              <a:rPr lang="en-US" dirty="0"/>
              <a:t>Second, a kernel is created to consume the data and do some data science on it.</a:t>
            </a:r>
          </a:p>
          <a:p>
            <a:r>
              <a:rPr lang="en-US" dirty="0"/>
              <a:t>It should be </a:t>
            </a:r>
            <a:r>
              <a:rPr lang="en-US" b="1" i="1" dirty="0"/>
              <a:t>NOTED </a:t>
            </a:r>
            <a:r>
              <a:rPr lang="en-US" dirty="0"/>
              <a:t>that the data is purely current data and doesn’t reflect any historical pattern. Also, it doesn’t have any </a:t>
            </a:r>
            <a:r>
              <a:rPr lang="en-US" b="1" dirty="0"/>
              <a:t>labels</a:t>
            </a:r>
            <a:r>
              <a:rPr lang="en-US" dirty="0"/>
              <a:t> associated with it, there </a:t>
            </a:r>
            <a:r>
              <a:rPr lang="en-US" b="1" dirty="0"/>
              <a:t>supervised</a:t>
            </a:r>
            <a:r>
              <a:rPr lang="en-US" dirty="0"/>
              <a:t> learning is not possible. </a:t>
            </a:r>
          </a:p>
          <a:p>
            <a:r>
              <a:rPr lang="en-US" dirty="0"/>
              <a:t>We perform some preprocessing on it and afterwards, apply clustering techniques on it to identify the clusters.</a:t>
            </a:r>
          </a:p>
          <a:p>
            <a:r>
              <a:rPr lang="en-US" dirty="0"/>
              <a:t>Figure shows the dataset on Kaggle </a:t>
            </a:r>
          </a:p>
        </p:txBody>
      </p:sp>
      <p:pic>
        <p:nvPicPr>
          <p:cNvPr id="4" name="Picture 3">
            <a:extLst>
              <a:ext uri="{FF2B5EF4-FFF2-40B4-BE49-F238E27FC236}">
                <a16:creationId xmlns:a16="http://schemas.microsoft.com/office/drawing/2014/main" id="{84C4EA65-C7A4-49A0-9047-376815476CA4}"/>
              </a:ext>
            </a:extLst>
          </p:cNvPr>
          <p:cNvPicPr>
            <a:picLocks noChangeAspect="1"/>
          </p:cNvPicPr>
          <p:nvPr/>
        </p:nvPicPr>
        <p:blipFill>
          <a:blip r:embed="rId2"/>
          <a:stretch>
            <a:fillRect/>
          </a:stretch>
        </p:blipFill>
        <p:spPr>
          <a:xfrm>
            <a:off x="6263697" y="1662640"/>
            <a:ext cx="5782830" cy="1353611"/>
          </a:xfrm>
          <a:prstGeom prst="rect">
            <a:avLst/>
          </a:prstGeom>
        </p:spPr>
      </p:pic>
      <p:pic>
        <p:nvPicPr>
          <p:cNvPr id="5" name="Picture 4">
            <a:extLst>
              <a:ext uri="{FF2B5EF4-FFF2-40B4-BE49-F238E27FC236}">
                <a16:creationId xmlns:a16="http://schemas.microsoft.com/office/drawing/2014/main" id="{56EE5B2F-261E-46FE-A83A-E730DA67E03B}"/>
              </a:ext>
            </a:extLst>
          </p:cNvPr>
          <p:cNvPicPr>
            <a:picLocks noChangeAspect="1"/>
          </p:cNvPicPr>
          <p:nvPr/>
        </p:nvPicPr>
        <p:blipFill>
          <a:blip r:embed="rId3"/>
          <a:stretch>
            <a:fillRect/>
          </a:stretch>
        </p:blipFill>
        <p:spPr>
          <a:xfrm>
            <a:off x="6263697" y="3016251"/>
            <a:ext cx="5787067" cy="3384888"/>
          </a:xfrm>
          <a:prstGeom prst="rect">
            <a:avLst/>
          </a:prstGeom>
        </p:spPr>
      </p:pic>
    </p:spTree>
    <p:extLst>
      <p:ext uri="{BB962C8B-B14F-4D97-AF65-F5344CB8AC3E}">
        <p14:creationId xmlns:p14="http://schemas.microsoft.com/office/powerpoint/2010/main" val="4068432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390C-EEAA-46BC-B5FF-13A4255B1D17}"/>
              </a:ext>
            </a:extLst>
          </p:cNvPr>
          <p:cNvSpPr>
            <a:spLocks noGrp="1"/>
          </p:cNvSpPr>
          <p:nvPr>
            <p:ph type="title"/>
          </p:nvPr>
        </p:nvSpPr>
        <p:spPr/>
        <p:txBody>
          <a:bodyPr/>
          <a:lstStyle/>
          <a:p>
            <a:r>
              <a:rPr lang="en-US" dirty="0"/>
              <a:t>Reading Dataset in Pandas </a:t>
            </a:r>
            <a:r>
              <a:rPr lang="en-US" dirty="0" err="1"/>
              <a:t>Dataframe</a:t>
            </a:r>
            <a:endParaRPr lang="en-US" dirty="0"/>
          </a:p>
        </p:txBody>
      </p:sp>
      <p:pic>
        <p:nvPicPr>
          <p:cNvPr id="4" name="Picture 3">
            <a:extLst>
              <a:ext uri="{FF2B5EF4-FFF2-40B4-BE49-F238E27FC236}">
                <a16:creationId xmlns:a16="http://schemas.microsoft.com/office/drawing/2014/main" id="{D3DA71AA-41B2-4033-8A32-270DE374452A}"/>
              </a:ext>
            </a:extLst>
          </p:cNvPr>
          <p:cNvPicPr>
            <a:picLocks noChangeAspect="1"/>
          </p:cNvPicPr>
          <p:nvPr/>
        </p:nvPicPr>
        <p:blipFill>
          <a:blip r:embed="rId2"/>
          <a:stretch>
            <a:fillRect/>
          </a:stretch>
        </p:blipFill>
        <p:spPr>
          <a:xfrm>
            <a:off x="1395412" y="2036185"/>
            <a:ext cx="9401175" cy="3838575"/>
          </a:xfrm>
          <a:prstGeom prst="rect">
            <a:avLst/>
          </a:prstGeom>
        </p:spPr>
      </p:pic>
    </p:spTree>
    <p:extLst>
      <p:ext uri="{BB962C8B-B14F-4D97-AF65-F5344CB8AC3E}">
        <p14:creationId xmlns:p14="http://schemas.microsoft.com/office/powerpoint/2010/main" val="3943061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20ED-D14D-407F-BE3A-10BA381A88E2}"/>
              </a:ext>
            </a:extLst>
          </p:cNvPr>
          <p:cNvSpPr>
            <a:spLocks noGrp="1"/>
          </p:cNvSpPr>
          <p:nvPr>
            <p:ph type="title"/>
          </p:nvPr>
        </p:nvSpPr>
        <p:spPr>
          <a:xfrm>
            <a:off x="838200" y="365126"/>
            <a:ext cx="10515600" cy="780184"/>
          </a:xfrm>
        </p:spPr>
        <p:txBody>
          <a:bodyPr/>
          <a:lstStyle/>
          <a:p>
            <a:r>
              <a:rPr lang="en-US" dirty="0"/>
              <a:t>Preprocessing</a:t>
            </a:r>
          </a:p>
        </p:txBody>
      </p:sp>
      <p:pic>
        <p:nvPicPr>
          <p:cNvPr id="7" name="Picture 6">
            <a:extLst>
              <a:ext uri="{FF2B5EF4-FFF2-40B4-BE49-F238E27FC236}">
                <a16:creationId xmlns:a16="http://schemas.microsoft.com/office/drawing/2014/main" id="{0C04C457-0AF2-433D-8C81-4B45D71CE9B5}"/>
              </a:ext>
            </a:extLst>
          </p:cNvPr>
          <p:cNvPicPr>
            <a:picLocks noChangeAspect="1"/>
          </p:cNvPicPr>
          <p:nvPr/>
        </p:nvPicPr>
        <p:blipFill>
          <a:blip r:embed="rId2"/>
          <a:stretch>
            <a:fillRect/>
          </a:stretch>
        </p:blipFill>
        <p:spPr>
          <a:xfrm>
            <a:off x="838200" y="1246911"/>
            <a:ext cx="5619750" cy="2373390"/>
          </a:xfrm>
          <a:prstGeom prst="rect">
            <a:avLst/>
          </a:prstGeom>
        </p:spPr>
      </p:pic>
      <p:pic>
        <p:nvPicPr>
          <p:cNvPr id="8" name="Picture 7">
            <a:extLst>
              <a:ext uri="{FF2B5EF4-FFF2-40B4-BE49-F238E27FC236}">
                <a16:creationId xmlns:a16="http://schemas.microsoft.com/office/drawing/2014/main" id="{B5AD930E-A554-46BD-AE99-9D4F99DFA39A}"/>
              </a:ext>
            </a:extLst>
          </p:cNvPr>
          <p:cNvPicPr>
            <a:picLocks noChangeAspect="1"/>
          </p:cNvPicPr>
          <p:nvPr/>
        </p:nvPicPr>
        <p:blipFill>
          <a:blip r:embed="rId3"/>
          <a:stretch>
            <a:fillRect/>
          </a:stretch>
        </p:blipFill>
        <p:spPr>
          <a:xfrm>
            <a:off x="755361" y="4073524"/>
            <a:ext cx="5619750" cy="2419350"/>
          </a:xfrm>
          <a:prstGeom prst="rect">
            <a:avLst/>
          </a:prstGeom>
        </p:spPr>
      </p:pic>
      <p:sp>
        <p:nvSpPr>
          <p:cNvPr id="9" name="Arrow: Down 8">
            <a:extLst>
              <a:ext uri="{FF2B5EF4-FFF2-40B4-BE49-F238E27FC236}">
                <a16:creationId xmlns:a16="http://schemas.microsoft.com/office/drawing/2014/main" id="{16B4894A-DE39-40C3-9AA2-7EC539817801}"/>
              </a:ext>
            </a:extLst>
          </p:cNvPr>
          <p:cNvSpPr/>
          <p:nvPr/>
        </p:nvSpPr>
        <p:spPr>
          <a:xfrm>
            <a:off x="3103418" y="3121891"/>
            <a:ext cx="748146" cy="932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C915BA-D3FF-47FC-B700-3C7239F0ADBB}"/>
              </a:ext>
            </a:extLst>
          </p:cNvPr>
          <p:cNvPicPr>
            <a:picLocks noChangeAspect="1"/>
          </p:cNvPicPr>
          <p:nvPr/>
        </p:nvPicPr>
        <p:blipFill>
          <a:blip r:embed="rId4"/>
          <a:stretch>
            <a:fillRect/>
          </a:stretch>
        </p:blipFill>
        <p:spPr>
          <a:xfrm>
            <a:off x="6323734" y="2732633"/>
            <a:ext cx="5829300" cy="2209800"/>
          </a:xfrm>
          <a:prstGeom prst="rect">
            <a:avLst/>
          </a:prstGeom>
        </p:spPr>
      </p:pic>
      <p:sp>
        <p:nvSpPr>
          <p:cNvPr id="12" name="Arrow: Right 11">
            <a:extLst>
              <a:ext uri="{FF2B5EF4-FFF2-40B4-BE49-F238E27FC236}">
                <a16:creationId xmlns:a16="http://schemas.microsoft.com/office/drawing/2014/main" id="{87898643-2516-4B71-BF90-A353AA81CD14}"/>
              </a:ext>
            </a:extLst>
          </p:cNvPr>
          <p:cNvSpPr/>
          <p:nvPr/>
        </p:nvSpPr>
        <p:spPr>
          <a:xfrm>
            <a:off x="5153890" y="3613725"/>
            <a:ext cx="1276638" cy="6445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5242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E0A0-662F-431B-93D1-A71793525CCF}"/>
              </a:ext>
            </a:extLst>
          </p:cNvPr>
          <p:cNvSpPr>
            <a:spLocks noGrp="1"/>
          </p:cNvSpPr>
          <p:nvPr>
            <p:ph type="title"/>
          </p:nvPr>
        </p:nvSpPr>
        <p:spPr>
          <a:xfrm>
            <a:off x="838200" y="365126"/>
            <a:ext cx="10515600" cy="1038802"/>
          </a:xfrm>
        </p:spPr>
        <p:txBody>
          <a:bodyPr/>
          <a:lstStyle/>
          <a:p>
            <a:r>
              <a:rPr lang="en-US" dirty="0"/>
              <a:t>Normalization</a:t>
            </a:r>
          </a:p>
        </p:txBody>
      </p:sp>
      <p:pic>
        <p:nvPicPr>
          <p:cNvPr id="5" name="Content Placeholder 4">
            <a:extLst>
              <a:ext uri="{FF2B5EF4-FFF2-40B4-BE49-F238E27FC236}">
                <a16:creationId xmlns:a16="http://schemas.microsoft.com/office/drawing/2014/main" id="{6832022F-F2C3-4F83-855E-79155EB60626}"/>
              </a:ext>
            </a:extLst>
          </p:cNvPr>
          <p:cNvPicPr>
            <a:picLocks noGrp="1" noChangeAspect="1"/>
          </p:cNvPicPr>
          <p:nvPr>
            <p:ph idx="1"/>
          </p:nvPr>
        </p:nvPicPr>
        <p:blipFill>
          <a:blip r:embed="rId2"/>
          <a:stretch>
            <a:fillRect/>
          </a:stretch>
        </p:blipFill>
        <p:spPr>
          <a:xfrm>
            <a:off x="838200" y="3809784"/>
            <a:ext cx="7336891" cy="2175380"/>
          </a:xfrm>
          <a:prstGeom prst="rect">
            <a:avLst/>
          </a:prstGeom>
        </p:spPr>
      </p:pic>
      <p:pic>
        <p:nvPicPr>
          <p:cNvPr id="4" name="Picture 3">
            <a:extLst>
              <a:ext uri="{FF2B5EF4-FFF2-40B4-BE49-F238E27FC236}">
                <a16:creationId xmlns:a16="http://schemas.microsoft.com/office/drawing/2014/main" id="{11150A23-5E24-48DA-91E4-B0CFA38C5C9E}"/>
              </a:ext>
            </a:extLst>
          </p:cNvPr>
          <p:cNvPicPr>
            <a:picLocks noChangeAspect="1"/>
          </p:cNvPicPr>
          <p:nvPr/>
        </p:nvPicPr>
        <p:blipFill>
          <a:blip r:embed="rId3"/>
          <a:stretch>
            <a:fillRect/>
          </a:stretch>
        </p:blipFill>
        <p:spPr>
          <a:xfrm>
            <a:off x="838200" y="1270722"/>
            <a:ext cx="7162800" cy="2085975"/>
          </a:xfrm>
          <a:prstGeom prst="rect">
            <a:avLst/>
          </a:prstGeom>
        </p:spPr>
      </p:pic>
      <p:sp>
        <p:nvSpPr>
          <p:cNvPr id="6" name="Arrow: Down 5">
            <a:extLst>
              <a:ext uri="{FF2B5EF4-FFF2-40B4-BE49-F238E27FC236}">
                <a16:creationId xmlns:a16="http://schemas.microsoft.com/office/drawing/2014/main" id="{AA135867-E35D-49EE-ADCC-89E474774491}"/>
              </a:ext>
            </a:extLst>
          </p:cNvPr>
          <p:cNvSpPr/>
          <p:nvPr/>
        </p:nvSpPr>
        <p:spPr>
          <a:xfrm>
            <a:off x="3352800" y="3223491"/>
            <a:ext cx="701964" cy="701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C56FAA-BB22-495F-A9E9-B61BA9B5E0EC}"/>
              </a:ext>
            </a:extLst>
          </p:cNvPr>
          <p:cNvPicPr>
            <a:picLocks noChangeAspect="1"/>
          </p:cNvPicPr>
          <p:nvPr/>
        </p:nvPicPr>
        <p:blipFill>
          <a:blip r:embed="rId4"/>
          <a:stretch>
            <a:fillRect/>
          </a:stretch>
        </p:blipFill>
        <p:spPr>
          <a:xfrm>
            <a:off x="6162003" y="2385796"/>
            <a:ext cx="5718560" cy="2175381"/>
          </a:xfrm>
          <a:prstGeom prst="rect">
            <a:avLst/>
          </a:prstGeom>
        </p:spPr>
      </p:pic>
      <p:sp>
        <p:nvSpPr>
          <p:cNvPr id="9" name="Arrow: Right 8">
            <a:extLst>
              <a:ext uri="{FF2B5EF4-FFF2-40B4-BE49-F238E27FC236}">
                <a16:creationId xmlns:a16="http://schemas.microsoft.com/office/drawing/2014/main" id="{EE095CBA-60DF-4DE1-A464-3B849DB37270}"/>
              </a:ext>
            </a:extLst>
          </p:cNvPr>
          <p:cNvSpPr/>
          <p:nvPr/>
        </p:nvSpPr>
        <p:spPr>
          <a:xfrm>
            <a:off x="4821382" y="3424598"/>
            <a:ext cx="1747982" cy="50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423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D1BA-0569-44CC-8DEE-F963855B8568}"/>
              </a:ext>
            </a:extLst>
          </p:cNvPr>
          <p:cNvSpPr>
            <a:spLocks noGrp="1"/>
          </p:cNvSpPr>
          <p:nvPr>
            <p:ph type="title"/>
          </p:nvPr>
        </p:nvSpPr>
        <p:spPr>
          <a:xfrm>
            <a:off x="838200" y="365126"/>
            <a:ext cx="10515600" cy="877166"/>
          </a:xfrm>
        </p:spPr>
        <p:txBody>
          <a:bodyPr/>
          <a:lstStyle/>
          <a:p>
            <a:r>
              <a:rPr lang="en-US" dirty="0"/>
              <a:t>Correlation Using Seaborn Heatmap</a:t>
            </a:r>
          </a:p>
        </p:txBody>
      </p:sp>
      <p:sp>
        <p:nvSpPr>
          <p:cNvPr id="3" name="Content Placeholder 2">
            <a:extLst>
              <a:ext uri="{FF2B5EF4-FFF2-40B4-BE49-F238E27FC236}">
                <a16:creationId xmlns:a16="http://schemas.microsoft.com/office/drawing/2014/main" id="{7AE9FD5D-8403-4425-848D-B9706B9945C0}"/>
              </a:ext>
            </a:extLst>
          </p:cNvPr>
          <p:cNvSpPr>
            <a:spLocks noGrp="1"/>
          </p:cNvSpPr>
          <p:nvPr>
            <p:ph idx="1"/>
          </p:nvPr>
        </p:nvSpPr>
        <p:spPr>
          <a:xfrm>
            <a:off x="838200" y="1825625"/>
            <a:ext cx="4260273" cy="4351338"/>
          </a:xfrm>
        </p:spPr>
        <p:txBody>
          <a:bodyPr>
            <a:normAutofit fontScale="77500" lnSpcReduction="20000"/>
          </a:bodyPr>
          <a:lstStyle/>
          <a:p>
            <a:r>
              <a:rPr lang="en-US" dirty="0"/>
              <a:t>It can be correlated from the map that temperature has positive correlation with PM 2.5 and PM 10 and same but inverse relationship with humidity</a:t>
            </a:r>
          </a:p>
          <a:p>
            <a:r>
              <a:rPr lang="en-US" dirty="0"/>
              <a:t>The correlation of Pressure is not visible</a:t>
            </a:r>
          </a:p>
          <a:p>
            <a:r>
              <a:rPr lang="en-US" dirty="0"/>
              <a:t>Similarly the correlation of Co2 gas is also positive</a:t>
            </a:r>
          </a:p>
          <a:p>
            <a:r>
              <a:rPr lang="en-US" dirty="0"/>
              <a:t>The correlation of PM 2.5 and PM 10 is 0, there is no dependencies as a consequence.</a:t>
            </a:r>
          </a:p>
          <a:p>
            <a:r>
              <a:rPr lang="en-US" dirty="0"/>
              <a:t>This map shows the impact of different parameters on air quality</a:t>
            </a:r>
          </a:p>
        </p:txBody>
      </p:sp>
      <p:pic>
        <p:nvPicPr>
          <p:cNvPr id="4" name="Picture 3">
            <a:extLst>
              <a:ext uri="{FF2B5EF4-FFF2-40B4-BE49-F238E27FC236}">
                <a16:creationId xmlns:a16="http://schemas.microsoft.com/office/drawing/2014/main" id="{E268E599-B9D3-40E6-8C29-8FFF986917C7}"/>
              </a:ext>
            </a:extLst>
          </p:cNvPr>
          <p:cNvPicPr>
            <a:picLocks noChangeAspect="1"/>
          </p:cNvPicPr>
          <p:nvPr/>
        </p:nvPicPr>
        <p:blipFill>
          <a:blip r:embed="rId2"/>
          <a:stretch>
            <a:fillRect/>
          </a:stretch>
        </p:blipFill>
        <p:spPr>
          <a:xfrm>
            <a:off x="5447314" y="2194142"/>
            <a:ext cx="6546681" cy="3421567"/>
          </a:xfrm>
          <a:prstGeom prst="rect">
            <a:avLst/>
          </a:prstGeom>
        </p:spPr>
      </p:pic>
    </p:spTree>
    <p:extLst>
      <p:ext uri="{BB962C8B-B14F-4D97-AF65-F5344CB8AC3E}">
        <p14:creationId xmlns:p14="http://schemas.microsoft.com/office/powerpoint/2010/main" val="2797284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9635-FB85-4B57-BDCE-0299FA2DE95B}"/>
              </a:ext>
            </a:extLst>
          </p:cNvPr>
          <p:cNvSpPr>
            <a:spLocks noGrp="1"/>
          </p:cNvSpPr>
          <p:nvPr>
            <p:ph type="title"/>
          </p:nvPr>
        </p:nvSpPr>
        <p:spPr>
          <a:xfrm>
            <a:off x="838200" y="365126"/>
            <a:ext cx="10515600" cy="1186584"/>
          </a:xfrm>
        </p:spPr>
        <p:txBody>
          <a:bodyPr>
            <a:normAutofit fontScale="90000"/>
          </a:bodyPr>
          <a:lstStyle/>
          <a:p>
            <a:r>
              <a:rPr lang="en-US" dirty="0"/>
              <a:t>Distribution of Different Parameters in Computing Air Quality</a:t>
            </a:r>
          </a:p>
        </p:txBody>
      </p:sp>
      <p:pic>
        <p:nvPicPr>
          <p:cNvPr id="4" name="Content Placeholder 3">
            <a:extLst>
              <a:ext uri="{FF2B5EF4-FFF2-40B4-BE49-F238E27FC236}">
                <a16:creationId xmlns:a16="http://schemas.microsoft.com/office/drawing/2014/main" id="{B1EA7507-6D8F-4789-8630-74E20419D103}"/>
              </a:ext>
            </a:extLst>
          </p:cNvPr>
          <p:cNvPicPr>
            <a:picLocks noGrp="1" noChangeAspect="1"/>
          </p:cNvPicPr>
          <p:nvPr>
            <p:ph idx="1"/>
          </p:nvPr>
        </p:nvPicPr>
        <p:blipFill>
          <a:blip r:embed="rId2"/>
          <a:stretch>
            <a:fillRect/>
          </a:stretch>
        </p:blipFill>
        <p:spPr>
          <a:xfrm>
            <a:off x="4200525" y="1348366"/>
            <a:ext cx="3790950" cy="2552700"/>
          </a:xfrm>
          <a:prstGeom prst="rect">
            <a:avLst/>
          </a:prstGeom>
        </p:spPr>
      </p:pic>
      <p:pic>
        <p:nvPicPr>
          <p:cNvPr id="5" name="Picture 4">
            <a:extLst>
              <a:ext uri="{FF2B5EF4-FFF2-40B4-BE49-F238E27FC236}">
                <a16:creationId xmlns:a16="http://schemas.microsoft.com/office/drawing/2014/main" id="{29B9A5AC-73DC-4525-A62B-3A338EFD377D}"/>
              </a:ext>
            </a:extLst>
          </p:cNvPr>
          <p:cNvPicPr>
            <a:picLocks noChangeAspect="1"/>
          </p:cNvPicPr>
          <p:nvPr/>
        </p:nvPicPr>
        <p:blipFill>
          <a:blip r:embed="rId3"/>
          <a:stretch>
            <a:fillRect/>
          </a:stretch>
        </p:blipFill>
        <p:spPr>
          <a:xfrm>
            <a:off x="8210406" y="1305504"/>
            <a:ext cx="3905250" cy="2638425"/>
          </a:xfrm>
          <a:prstGeom prst="rect">
            <a:avLst/>
          </a:prstGeom>
        </p:spPr>
      </p:pic>
      <p:pic>
        <p:nvPicPr>
          <p:cNvPr id="6" name="Picture 5">
            <a:extLst>
              <a:ext uri="{FF2B5EF4-FFF2-40B4-BE49-F238E27FC236}">
                <a16:creationId xmlns:a16="http://schemas.microsoft.com/office/drawing/2014/main" id="{7A7C8410-4B2E-488C-9658-41CEF0ADD7AC}"/>
              </a:ext>
            </a:extLst>
          </p:cNvPr>
          <p:cNvPicPr>
            <a:picLocks noChangeAspect="1"/>
          </p:cNvPicPr>
          <p:nvPr/>
        </p:nvPicPr>
        <p:blipFill>
          <a:blip r:embed="rId4"/>
          <a:stretch>
            <a:fillRect/>
          </a:stretch>
        </p:blipFill>
        <p:spPr>
          <a:xfrm>
            <a:off x="4325217" y="4293753"/>
            <a:ext cx="3876675" cy="2428875"/>
          </a:xfrm>
          <a:prstGeom prst="rect">
            <a:avLst/>
          </a:prstGeom>
        </p:spPr>
      </p:pic>
      <p:pic>
        <p:nvPicPr>
          <p:cNvPr id="7" name="Picture 6">
            <a:extLst>
              <a:ext uri="{FF2B5EF4-FFF2-40B4-BE49-F238E27FC236}">
                <a16:creationId xmlns:a16="http://schemas.microsoft.com/office/drawing/2014/main" id="{FF63FB4B-07BE-49C1-AB3D-271928DB6CF5}"/>
              </a:ext>
            </a:extLst>
          </p:cNvPr>
          <p:cNvPicPr>
            <a:picLocks noChangeAspect="1"/>
          </p:cNvPicPr>
          <p:nvPr/>
        </p:nvPicPr>
        <p:blipFill>
          <a:blip r:embed="rId5"/>
          <a:stretch>
            <a:fillRect/>
          </a:stretch>
        </p:blipFill>
        <p:spPr>
          <a:xfrm>
            <a:off x="8210406" y="4046103"/>
            <a:ext cx="3714750" cy="2676525"/>
          </a:xfrm>
          <a:prstGeom prst="rect">
            <a:avLst/>
          </a:prstGeom>
        </p:spPr>
      </p:pic>
      <p:pic>
        <p:nvPicPr>
          <p:cNvPr id="8" name="Picture 7">
            <a:extLst>
              <a:ext uri="{FF2B5EF4-FFF2-40B4-BE49-F238E27FC236}">
                <a16:creationId xmlns:a16="http://schemas.microsoft.com/office/drawing/2014/main" id="{1150E700-3773-487C-83C3-F811D5D89038}"/>
              </a:ext>
            </a:extLst>
          </p:cNvPr>
          <p:cNvPicPr>
            <a:picLocks noChangeAspect="1"/>
          </p:cNvPicPr>
          <p:nvPr/>
        </p:nvPicPr>
        <p:blipFill>
          <a:blip r:embed="rId6"/>
          <a:stretch>
            <a:fillRect/>
          </a:stretch>
        </p:blipFill>
        <p:spPr>
          <a:xfrm>
            <a:off x="76344" y="2756189"/>
            <a:ext cx="3309899" cy="1871805"/>
          </a:xfrm>
          <a:prstGeom prst="rect">
            <a:avLst/>
          </a:prstGeom>
        </p:spPr>
      </p:pic>
      <p:sp>
        <p:nvSpPr>
          <p:cNvPr id="9" name="Arrow: Right 8">
            <a:extLst>
              <a:ext uri="{FF2B5EF4-FFF2-40B4-BE49-F238E27FC236}">
                <a16:creationId xmlns:a16="http://schemas.microsoft.com/office/drawing/2014/main" id="{8F2497B3-A386-4C44-A341-198075BA1F4F}"/>
              </a:ext>
            </a:extLst>
          </p:cNvPr>
          <p:cNvSpPr/>
          <p:nvPr/>
        </p:nvSpPr>
        <p:spPr>
          <a:xfrm>
            <a:off x="3196503" y="3469266"/>
            <a:ext cx="1570181" cy="1022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76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C093-27D1-4E9E-BB13-AF88C2F7393B}"/>
              </a:ext>
            </a:extLst>
          </p:cNvPr>
          <p:cNvSpPr>
            <a:spLocks noGrp="1"/>
          </p:cNvSpPr>
          <p:nvPr>
            <p:ph type="title"/>
          </p:nvPr>
        </p:nvSpPr>
        <p:spPr>
          <a:xfrm>
            <a:off x="284018" y="67107"/>
            <a:ext cx="10515600" cy="613930"/>
          </a:xfrm>
        </p:spPr>
        <p:txBody>
          <a:bodyPr>
            <a:normAutofit fontScale="90000"/>
          </a:bodyPr>
          <a:lstStyle/>
          <a:p>
            <a:r>
              <a:rPr lang="en-US" dirty="0"/>
              <a:t>Pair Plot</a:t>
            </a:r>
          </a:p>
        </p:txBody>
      </p:sp>
      <p:pic>
        <p:nvPicPr>
          <p:cNvPr id="4" name="Picture 3">
            <a:extLst>
              <a:ext uri="{FF2B5EF4-FFF2-40B4-BE49-F238E27FC236}">
                <a16:creationId xmlns:a16="http://schemas.microsoft.com/office/drawing/2014/main" id="{B5DC40B0-9019-4C1C-9DC9-F911307F655F}"/>
              </a:ext>
            </a:extLst>
          </p:cNvPr>
          <p:cNvPicPr>
            <a:picLocks noChangeAspect="1"/>
          </p:cNvPicPr>
          <p:nvPr/>
        </p:nvPicPr>
        <p:blipFill>
          <a:blip r:embed="rId2"/>
          <a:stretch>
            <a:fillRect/>
          </a:stretch>
        </p:blipFill>
        <p:spPr>
          <a:xfrm>
            <a:off x="737755" y="877454"/>
            <a:ext cx="9754754" cy="5447459"/>
          </a:xfrm>
          <a:prstGeom prst="rect">
            <a:avLst/>
          </a:prstGeom>
        </p:spPr>
      </p:pic>
    </p:spTree>
    <p:extLst>
      <p:ext uri="{BB962C8B-B14F-4D97-AF65-F5344CB8AC3E}">
        <p14:creationId xmlns:p14="http://schemas.microsoft.com/office/powerpoint/2010/main" val="2544729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C86AE-796C-45B8-8BE4-34ED8786DF46}"/>
              </a:ext>
            </a:extLst>
          </p:cNvPr>
          <p:cNvSpPr>
            <a:spLocks noGrp="1"/>
          </p:cNvSpPr>
          <p:nvPr>
            <p:ph type="title"/>
          </p:nvPr>
        </p:nvSpPr>
        <p:spPr>
          <a:xfrm>
            <a:off x="838200" y="365125"/>
            <a:ext cx="10515600" cy="558153"/>
          </a:xfrm>
        </p:spPr>
        <p:txBody>
          <a:bodyPr>
            <a:normAutofit fontScale="90000"/>
          </a:bodyPr>
          <a:lstStyle/>
          <a:p>
            <a:r>
              <a:rPr lang="en-US" b="1" dirty="0"/>
              <a:t>Air Pollution - Learn the basics</a:t>
            </a:r>
            <a:endParaRPr lang="en-US" dirty="0"/>
          </a:p>
        </p:txBody>
      </p:sp>
      <p:sp>
        <p:nvSpPr>
          <p:cNvPr id="3" name="Content Placeholder 2">
            <a:extLst>
              <a:ext uri="{FF2B5EF4-FFF2-40B4-BE49-F238E27FC236}">
                <a16:creationId xmlns:a16="http://schemas.microsoft.com/office/drawing/2014/main" id="{DD724147-EC0E-4019-9A2A-72182E161FAE}"/>
              </a:ext>
            </a:extLst>
          </p:cNvPr>
          <p:cNvSpPr>
            <a:spLocks noGrp="1"/>
          </p:cNvSpPr>
          <p:nvPr>
            <p:ph idx="1"/>
          </p:nvPr>
        </p:nvSpPr>
        <p:spPr>
          <a:xfrm>
            <a:off x="186335" y="1207985"/>
            <a:ext cx="6187832" cy="5432512"/>
          </a:xfrm>
        </p:spPr>
        <p:txBody>
          <a:bodyPr>
            <a:normAutofit fontScale="70000" lnSpcReduction="20000"/>
          </a:bodyPr>
          <a:lstStyle/>
          <a:p>
            <a:pPr algn="just"/>
            <a:r>
              <a:rPr lang="en-US" dirty="0"/>
              <a:t>Air pollution means exactly what you think it means : it's when the quality of the air you breathe drops. But how does that happen ? That's the real question. It's induced by the presence of harmful, unwanted substances in air (more precisely, into Earth's atmosphere). Those bad substances are the pollutants and most of the tables in this database focus on those pollutants and give information about their presence in the air.</a:t>
            </a:r>
          </a:p>
          <a:p>
            <a:pPr algn="just"/>
            <a:r>
              <a:rPr lang="en-US" dirty="0"/>
              <a:t>The following gases play vital role in the qualifying air</a:t>
            </a:r>
          </a:p>
          <a:p>
            <a:pPr lvl="1" algn="just"/>
            <a:r>
              <a:rPr lang="en-US" dirty="0"/>
              <a:t>Sulphur dioxide ( SO2 ) : This contaminant is mainly emitted during the combustion of fossil fuels such as crude oil and coal.</a:t>
            </a:r>
          </a:p>
          <a:p>
            <a:pPr lvl="1" algn="just"/>
            <a:r>
              <a:rPr lang="en-US" dirty="0"/>
              <a:t>Carbon dioxide ( CO22) : This gas consists during incomplete combustion of fuels example : A car engine running in a closed room.</a:t>
            </a:r>
          </a:p>
          <a:p>
            <a:pPr lvl="1" algn="just"/>
            <a:r>
              <a:rPr lang="en-US" dirty="0"/>
              <a:t>Nitrogen dioxide ( NO2 ) : These contaminants are emitted by traffic, combustion installations and the industries.</a:t>
            </a:r>
          </a:p>
          <a:p>
            <a:pPr lvl="1" algn="just"/>
            <a:r>
              <a:rPr lang="en-US" dirty="0"/>
              <a:t>Ozone ( O3 ) : Ozone is created through the influence of ultra violet sunlight (UV) on pollutants in the outside air.</a:t>
            </a:r>
          </a:p>
          <a:p>
            <a:pPr lvl="1" algn="just"/>
            <a:r>
              <a:rPr lang="en-US" dirty="0"/>
              <a:t>Particulate Matter ( PM ) : Particulate matter is the sum of all solid and liquid particles suspended in air. This complex mixture includes both organic and inorganic particles, such as dust, pollen, soot, smoke, and liquid droplets. These particles vary greatly in size, composition, and origin.</a:t>
            </a:r>
          </a:p>
          <a:p>
            <a:pPr lvl="1" algn="just"/>
            <a:endParaRPr lang="en-US" dirty="0"/>
          </a:p>
          <a:p>
            <a:pPr algn="just"/>
            <a:endParaRPr lang="en-US" dirty="0"/>
          </a:p>
        </p:txBody>
      </p:sp>
      <p:pic>
        <p:nvPicPr>
          <p:cNvPr id="6" name="Picture 5">
            <a:extLst>
              <a:ext uri="{FF2B5EF4-FFF2-40B4-BE49-F238E27FC236}">
                <a16:creationId xmlns:a16="http://schemas.microsoft.com/office/drawing/2014/main" id="{8CCA03E9-1A77-46DF-B41E-801098CA5FB8}"/>
              </a:ext>
            </a:extLst>
          </p:cNvPr>
          <p:cNvPicPr>
            <a:picLocks noChangeAspect="1"/>
          </p:cNvPicPr>
          <p:nvPr/>
        </p:nvPicPr>
        <p:blipFill>
          <a:blip r:embed="rId2"/>
          <a:stretch>
            <a:fillRect/>
          </a:stretch>
        </p:blipFill>
        <p:spPr>
          <a:xfrm>
            <a:off x="6457027" y="1642369"/>
            <a:ext cx="5397717" cy="3817397"/>
          </a:xfrm>
          <a:prstGeom prst="rect">
            <a:avLst/>
          </a:prstGeom>
        </p:spPr>
      </p:pic>
    </p:spTree>
    <p:extLst>
      <p:ext uri="{BB962C8B-B14F-4D97-AF65-F5344CB8AC3E}">
        <p14:creationId xmlns:p14="http://schemas.microsoft.com/office/powerpoint/2010/main" val="1459991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7886-C572-4D66-8150-2B1678EB5A67}"/>
              </a:ext>
            </a:extLst>
          </p:cNvPr>
          <p:cNvSpPr>
            <a:spLocks noGrp="1"/>
          </p:cNvSpPr>
          <p:nvPr>
            <p:ph type="title"/>
          </p:nvPr>
        </p:nvSpPr>
        <p:spPr/>
        <p:txBody>
          <a:bodyPr/>
          <a:lstStyle/>
          <a:p>
            <a:r>
              <a:rPr lang="en-US" dirty="0" err="1"/>
              <a:t>Pairplot</a:t>
            </a:r>
            <a:r>
              <a:rPr lang="en-US" dirty="0"/>
              <a:t> (</a:t>
            </a:r>
            <a:r>
              <a:rPr lang="en-US" dirty="0" err="1"/>
              <a:t>Con’t</a:t>
            </a:r>
            <a:r>
              <a:rPr lang="en-US" dirty="0"/>
              <a:t>)</a:t>
            </a:r>
          </a:p>
        </p:txBody>
      </p:sp>
      <p:pic>
        <p:nvPicPr>
          <p:cNvPr id="4" name="Content Placeholder 4">
            <a:extLst>
              <a:ext uri="{FF2B5EF4-FFF2-40B4-BE49-F238E27FC236}">
                <a16:creationId xmlns:a16="http://schemas.microsoft.com/office/drawing/2014/main" id="{8D76E834-4802-4540-BFA3-85CB17392083}"/>
              </a:ext>
            </a:extLst>
          </p:cNvPr>
          <p:cNvPicPr>
            <a:picLocks noGrp="1" noChangeAspect="1"/>
          </p:cNvPicPr>
          <p:nvPr>
            <p:ph idx="1"/>
          </p:nvPr>
        </p:nvPicPr>
        <p:blipFill>
          <a:blip r:embed="rId2"/>
          <a:stretch>
            <a:fillRect/>
          </a:stretch>
        </p:blipFill>
        <p:spPr>
          <a:xfrm>
            <a:off x="1483350" y="1690688"/>
            <a:ext cx="9870450" cy="5032375"/>
          </a:xfrm>
          <a:prstGeom prst="rect">
            <a:avLst/>
          </a:prstGeom>
        </p:spPr>
      </p:pic>
    </p:spTree>
    <p:extLst>
      <p:ext uri="{BB962C8B-B14F-4D97-AF65-F5344CB8AC3E}">
        <p14:creationId xmlns:p14="http://schemas.microsoft.com/office/powerpoint/2010/main" val="735313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A87E-80A4-4B56-9629-F51AEA27F3E5}"/>
              </a:ext>
            </a:extLst>
          </p:cNvPr>
          <p:cNvSpPr>
            <a:spLocks noGrp="1"/>
          </p:cNvSpPr>
          <p:nvPr>
            <p:ph type="title"/>
          </p:nvPr>
        </p:nvSpPr>
        <p:spPr>
          <a:xfrm>
            <a:off x="838200" y="328179"/>
            <a:ext cx="10515600" cy="789421"/>
          </a:xfrm>
        </p:spPr>
        <p:txBody>
          <a:bodyPr/>
          <a:lstStyle/>
          <a:p>
            <a:r>
              <a:rPr lang="en-US" dirty="0"/>
              <a:t>Machine Learning</a:t>
            </a:r>
          </a:p>
        </p:txBody>
      </p:sp>
      <p:sp>
        <p:nvSpPr>
          <p:cNvPr id="3" name="Content Placeholder 2">
            <a:extLst>
              <a:ext uri="{FF2B5EF4-FFF2-40B4-BE49-F238E27FC236}">
                <a16:creationId xmlns:a16="http://schemas.microsoft.com/office/drawing/2014/main" id="{61FF2DAF-6E6C-4578-B610-4E47C18AC32A}"/>
              </a:ext>
            </a:extLst>
          </p:cNvPr>
          <p:cNvSpPr>
            <a:spLocks noGrp="1"/>
          </p:cNvSpPr>
          <p:nvPr>
            <p:ph idx="1"/>
          </p:nvPr>
        </p:nvSpPr>
        <p:spPr/>
        <p:txBody>
          <a:bodyPr/>
          <a:lstStyle/>
          <a:p>
            <a:r>
              <a:rPr lang="en-US" dirty="0"/>
              <a:t>As the data is not labelled and is more current data, so the following unsupervised learning methods can be considered</a:t>
            </a:r>
          </a:p>
          <a:p>
            <a:pPr lvl="1"/>
            <a:r>
              <a:rPr lang="en-US" dirty="0" err="1"/>
              <a:t>KMean</a:t>
            </a:r>
            <a:r>
              <a:rPr lang="en-US" dirty="0"/>
              <a:t> Clustering</a:t>
            </a:r>
          </a:p>
          <a:p>
            <a:pPr lvl="1"/>
            <a:r>
              <a:rPr lang="en-US" dirty="0"/>
              <a:t>Hidden Markov Chain</a:t>
            </a:r>
          </a:p>
          <a:p>
            <a:pPr lvl="1"/>
            <a:r>
              <a:rPr lang="en-US" dirty="0"/>
              <a:t>Deep Belief Network</a:t>
            </a:r>
          </a:p>
          <a:p>
            <a:r>
              <a:rPr lang="en-US" dirty="0"/>
              <a:t>In this work, we tried with </a:t>
            </a:r>
            <a:r>
              <a:rPr lang="en-US" dirty="0" err="1"/>
              <a:t>KMean</a:t>
            </a:r>
            <a:r>
              <a:rPr lang="en-US" dirty="0"/>
              <a:t> Clustering and analyzed the results.</a:t>
            </a:r>
          </a:p>
          <a:p>
            <a:r>
              <a:rPr lang="en-US" dirty="0"/>
              <a:t>The results are not that fancy, but for a current data it is a good point to start and tweak the parameters to improve it.</a:t>
            </a:r>
          </a:p>
          <a:p>
            <a:pPr lvl="1"/>
            <a:endParaRPr lang="en-US" dirty="0"/>
          </a:p>
          <a:p>
            <a:pPr lvl="1"/>
            <a:endParaRPr lang="en-US" dirty="0"/>
          </a:p>
        </p:txBody>
      </p:sp>
    </p:spTree>
    <p:extLst>
      <p:ext uri="{BB962C8B-B14F-4D97-AF65-F5344CB8AC3E}">
        <p14:creationId xmlns:p14="http://schemas.microsoft.com/office/powerpoint/2010/main" val="1986806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AB26-DFBF-419A-9A72-71C299AE62FF}"/>
              </a:ext>
            </a:extLst>
          </p:cNvPr>
          <p:cNvSpPr>
            <a:spLocks noGrp="1"/>
          </p:cNvSpPr>
          <p:nvPr>
            <p:ph type="title"/>
          </p:nvPr>
        </p:nvSpPr>
        <p:spPr>
          <a:xfrm>
            <a:off x="838200" y="365125"/>
            <a:ext cx="10515600" cy="743239"/>
          </a:xfrm>
        </p:spPr>
        <p:txBody>
          <a:bodyPr/>
          <a:lstStyle/>
          <a:p>
            <a:r>
              <a:rPr lang="en-US" dirty="0"/>
              <a:t>K-Mean Clustering</a:t>
            </a:r>
          </a:p>
        </p:txBody>
      </p:sp>
      <p:sp>
        <p:nvSpPr>
          <p:cNvPr id="3" name="Content Placeholder 2">
            <a:extLst>
              <a:ext uri="{FF2B5EF4-FFF2-40B4-BE49-F238E27FC236}">
                <a16:creationId xmlns:a16="http://schemas.microsoft.com/office/drawing/2014/main" id="{4618B029-B005-47C5-944B-4C7E70AC7069}"/>
              </a:ext>
            </a:extLst>
          </p:cNvPr>
          <p:cNvSpPr>
            <a:spLocks noGrp="1"/>
          </p:cNvSpPr>
          <p:nvPr>
            <p:ph idx="1"/>
          </p:nvPr>
        </p:nvSpPr>
        <p:spPr>
          <a:xfrm>
            <a:off x="247073" y="1350313"/>
            <a:ext cx="5848927" cy="5452269"/>
          </a:xfrm>
        </p:spPr>
        <p:txBody>
          <a:bodyPr>
            <a:normAutofit fontScale="77500" lnSpcReduction="20000"/>
          </a:bodyPr>
          <a:lstStyle/>
          <a:p>
            <a:pPr algn="just"/>
            <a:r>
              <a:rPr lang="en-US" dirty="0"/>
              <a:t>K-Means is the ‘go-to’ clustering algorithm for many simply because it is fast, easy to understand, and available everywhere (there’s an implementation in almost any statistical or machine learning tool you care to use).</a:t>
            </a:r>
          </a:p>
          <a:p>
            <a:pPr algn="just"/>
            <a:r>
              <a:rPr lang="en-US" dirty="0"/>
              <a:t>K-Means has a few problems however. The first is that it isn’t a clustering algorithm, it is a partitioning algorithm. That is to say K-means doesn’t ‘find clusters’ it partitions your dataset into as many (assumed to be globular) chunks as you ask for by attempting to minimize intra-partition distances.</a:t>
            </a:r>
          </a:p>
          <a:p>
            <a:pPr algn="just"/>
            <a:r>
              <a:rPr lang="en-US" dirty="0"/>
              <a:t>That leads to the second problem: you need to specify exactly how many clusters you expect. If you know a lot about your data then that is something you might expect to know. If, on the other hand, you are simply exploring a new dataset then ‘number of clusters’ is a hard parameter to have any good intuition for. </a:t>
            </a:r>
          </a:p>
        </p:txBody>
      </p:sp>
      <p:pic>
        <p:nvPicPr>
          <p:cNvPr id="4" name="Picture 3">
            <a:extLst>
              <a:ext uri="{FF2B5EF4-FFF2-40B4-BE49-F238E27FC236}">
                <a16:creationId xmlns:a16="http://schemas.microsoft.com/office/drawing/2014/main" id="{78F2F4B1-8E82-4759-8878-84CA49829029}"/>
              </a:ext>
            </a:extLst>
          </p:cNvPr>
          <p:cNvPicPr>
            <a:picLocks noChangeAspect="1"/>
          </p:cNvPicPr>
          <p:nvPr/>
        </p:nvPicPr>
        <p:blipFill>
          <a:blip r:embed="rId2"/>
          <a:stretch>
            <a:fillRect/>
          </a:stretch>
        </p:blipFill>
        <p:spPr>
          <a:xfrm>
            <a:off x="6244938" y="1873683"/>
            <a:ext cx="5422898" cy="2652136"/>
          </a:xfrm>
          <a:prstGeom prst="rect">
            <a:avLst/>
          </a:prstGeom>
        </p:spPr>
      </p:pic>
    </p:spTree>
    <p:extLst>
      <p:ext uri="{BB962C8B-B14F-4D97-AF65-F5344CB8AC3E}">
        <p14:creationId xmlns:p14="http://schemas.microsoft.com/office/powerpoint/2010/main" val="2774434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C63C8-D7F4-4CCD-97F9-7F9DEEF51DE8}"/>
              </a:ext>
            </a:extLst>
          </p:cNvPr>
          <p:cNvSpPr>
            <a:spLocks noGrp="1"/>
          </p:cNvSpPr>
          <p:nvPr>
            <p:ph type="title"/>
          </p:nvPr>
        </p:nvSpPr>
        <p:spPr>
          <a:xfrm>
            <a:off x="680260" y="41307"/>
            <a:ext cx="10515600" cy="798657"/>
          </a:xfrm>
        </p:spPr>
        <p:txBody>
          <a:bodyPr>
            <a:normAutofit fontScale="90000"/>
          </a:bodyPr>
          <a:lstStyle/>
          <a:p>
            <a:r>
              <a:rPr lang="en-US" dirty="0"/>
              <a:t>Results</a:t>
            </a:r>
            <a:br>
              <a:rPr lang="en-US" dirty="0"/>
            </a:br>
            <a:r>
              <a:rPr lang="en-US" sz="3100" dirty="0"/>
              <a:t>Scatterplot of different parameters are drawn</a:t>
            </a:r>
            <a:endParaRPr lang="en-US" dirty="0"/>
          </a:p>
        </p:txBody>
      </p:sp>
      <p:pic>
        <p:nvPicPr>
          <p:cNvPr id="4" name="Content Placeholder 3">
            <a:extLst>
              <a:ext uri="{FF2B5EF4-FFF2-40B4-BE49-F238E27FC236}">
                <a16:creationId xmlns:a16="http://schemas.microsoft.com/office/drawing/2014/main" id="{B938EA7A-9062-4B2E-B494-8E5ED9CF4BEF}"/>
              </a:ext>
            </a:extLst>
          </p:cNvPr>
          <p:cNvPicPr>
            <a:picLocks noGrp="1" noChangeAspect="1"/>
          </p:cNvPicPr>
          <p:nvPr>
            <p:ph idx="1"/>
          </p:nvPr>
        </p:nvPicPr>
        <p:blipFill>
          <a:blip r:embed="rId2"/>
          <a:stretch>
            <a:fillRect/>
          </a:stretch>
        </p:blipFill>
        <p:spPr>
          <a:xfrm>
            <a:off x="397164" y="1067313"/>
            <a:ext cx="3717202" cy="2011586"/>
          </a:xfrm>
          <a:prstGeom prst="rect">
            <a:avLst/>
          </a:prstGeom>
        </p:spPr>
      </p:pic>
      <p:pic>
        <p:nvPicPr>
          <p:cNvPr id="5" name="Picture 4">
            <a:extLst>
              <a:ext uri="{FF2B5EF4-FFF2-40B4-BE49-F238E27FC236}">
                <a16:creationId xmlns:a16="http://schemas.microsoft.com/office/drawing/2014/main" id="{767D6DFB-75DF-4FBC-BBDE-B50FB541E009}"/>
              </a:ext>
            </a:extLst>
          </p:cNvPr>
          <p:cNvPicPr>
            <a:picLocks noChangeAspect="1"/>
          </p:cNvPicPr>
          <p:nvPr/>
        </p:nvPicPr>
        <p:blipFill>
          <a:blip r:embed="rId3"/>
          <a:stretch>
            <a:fillRect/>
          </a:stretch>
        </p:blipFill>
        <p:spPr>
          <a:xfrm>
            <a:off x="4053813" y="1019078"/>
            <a:ext cx="4023823" cy="2108056"/>
          </a:xfrm>
          <a:prstGeom prst="rect">
            <a:avLst/>
          </a:prstGeom>
        </p:spPr>
      </p:pic>
      <p:pic>
        <p:nvPicPr>
          <p:cNvPr id="6" name="Picture 5">
            <a:extLst>
              <a:ext uri="{FF2B5EF4-FFF2-40B4-BE49-F238E27FC236}">
                <a16:creationId xmlns:a16="http://schemas.microsoft.com/office/drawing/2014/main" id="{2366DCFE-30BC-430C-A37D-07AC4F9B3682}"/>
              </a:ext>
            </a:extLst>
          </p:cNvPr>
          <p:cNvPicPr>
            <a:picLocks noChangeAspect="1"/>
          </p:cNvPicPr>
          <p:nvPr/>
        </p:nvPicPr>
        <p:blipFill>
          <a:blip r:embed="rId4"/>
          <a:stretch>
            <a:fillRect/>
          </a:stretch>
        </p:blipFill>
        <p:spPr>
          <a:xfrm>
            <a:off x="535709" y="3078899"/>
            <a:ext cx="3637061" cy="1853319"/>
          </a:xfrm>
          <a:prstGeom prst="rect">
            <a:avLst/>
          </a:prstGeom>
        </p:spPr>
      </p:pic>
      <p:pic>
        <p:nvPicPr>
          <p:cNvPr id="7" name="Picture 6">
            <a:extLst>
              <a:ext uri="{FF2B5EF4-FFF2-40B4-BE49-F238E27FC236}">
                <a16:creationId xmlns:a16="http://schemas.microsoft.com/office/drawing/2014/main" id="{2469C41C-68B8-4619-B061-1ED27CA83B00}"/>
              </a:ext>
            </a:extLst>
          </p:cNvPr>
          <p:cNvPicPr>
            <a:picLocks noChangeAspect="1"/>
          </p:cNvPicPr>
          <p:nvPr/>
        </p:nvPicPr>
        <p:blipFill>
          <a:blip r:embed="rId5"/>
          <a:stretch>
            <a:fillRect/>
          </a:stretch>
        </p:blipFill>
        <p:spPr>
          <a:xfrm>
            <a:off x="4053813" y="3097051"/>
            <a:ext cx="3906982" cy="2041669"/>
          </a:xfrm>
          <a:prstGeom prst="rect">
            <a:avLst/>
          </a:prstGeom>
        </p:spPr>
      </p:pic>
      <p:pic>
        <p:nvPicPr>
          <p:cNvPr id="8" name="Picture 7">
            <a:extLst>
              <a:ext uri="{FF2B5EF4-FFF2-40B4-BE49-F238E27FC236}">
                <a16:creationId xmlns:a16="http://schemas.microsoft.com/office/drawing/2014/main" id="{3C3499D7-8BAE-47E7-BA1E-DD2A7373B3A0}"/>
              </a:ext>
            </a:extLst>
          </p:cNvPr>
          <p:cNvPicPr>
            <a:picLocks noChangeAspect="1"/>
          </p:cNvPicPr>
          <p:nvPr/>
        </p:nvPicPr>
        <p:blipFill>
          <a:blip r:embed="rId6"/>
          <a:stretch>
            <a:fillRect/>
          </a:stretch>
        </p:blipFill>
        <p:spPr>
          <a:xfrm>
            <a:off x="8167956" y="1080813"/>
            <a:ext cx="3700772" cy="2016238"/>
          </a:xfrm>
          <a:prstGeom prst="rect">
            <a:avLst/>
          </a:prstGeom>
        </p:spPr>
      </p:pic>
      <p:pic>
        <p:nvPicPr>
          <p:cNvPr id="9" name="Picture 8">
            <a:extLst>
              <a:ext uri="{FF2B5EF4-FFF2-40B4-BE49-F238E27FC236}">
                <a16:creationId xmlns:a16="http://schemas.microsoft.com/office/drawing/2014/main" id="{A2B56CC5-8CD0-4205-BFC8-6E9EDE42494A}"/>
              </a:ext>
            </a:extLst>
          </p:cNvPr>
          <p:cNvPicPr>
            <a:picLocks noChangeAspect="1"/>
          </p:cNvPicPr>
          <p:nvPr/>
        </p:nvPicPr>
        <p:blipFill>
          <a:blip r:embed="rId7"/>
          <a:stretch>
            <a:fillRect/>
          </a:stretch>
        </p:blipFill>
        <p:spPr>
          <a:xfrm>
            <a:off x="8167956" y="3097051"/>
            <a:ext cx="3449744" cy="1853320"/>
          </a:xfrm>
          <a:prstGeom prst="rect">
            <a:avLst/>
          </a:prstGeom>
        </p:spPr>
      </p:pic>
      <p:sp>
        <p:nvSpPr>
          <p:cNvPr id="10" name="TextBox 9">
            <a:extLst>
              <a:ext uri="{FF2B5EF4-FFF2-40B4-BE49-F238E27FC236}">
                <a16:creationId xmlns:a16="http://schemas.microsoft.com/office/drawing/2014/main" id="{1C1EEE08-F9E0-415A-B32C-640F01B64315}"/>
              </a:ext>
            </a:extLst>
          </p:cNvPr>
          <p:cNvSpPr txBox="1"/>
          <p:nvPr/>
        </p:nvSpPr>
        <p:spPr>
          <a:xfrm>
            <a:off x="571733" y="5090485"/>
            <a:ext cx="10732654" cy="1754326"/>
          </a:xfrm>
          <a:prstGeom prst="rect">
            <a:avLst/>
          </a:prstGeom>
          <a:noFill/>
        </p:spPr>
        <p:txBody>
          <a:bodyPr wrap="square" rtlCol="0">
            <a:spAutoFit/>
          </a:bodyPr>
          <a:lstStyle/>
          <a:p>
            <a:r>
              <a:rPr lang="en-US" b="1" dirty="0"/>
              <a:t>Discussion</a:t>
            </a:r>
          </a:p>
          <a:p>
            <a:pPr marL="342900" indent="-342900">
              <a:buFont typeface="Wingdings" panose="05000000000000000000" pitchFamily="2" charset="2"/>
              <a:buChar char="ü"/>
            </a:pPr>
            <a:r>
              <a:rPr lang="en-US" b="1" dirty="0"/>
              <a:t>The scatterplot shown in figure 1,2 are not separable which means the correlation between humidity and temperature is weak in affecting air quality</a:t>
            </a:r>
          </a:p>
          <a:p>
            <a:pPr marL="342900" indent="-342900">
              <a:buFont typeface="Wingdings" panose="05000000000000000000" pitchFamily="2" charset="2"/>
              <a:buChar char="ü"/>
            </a:pPr>
            <a:r>
              <a:rPr lang="en-US" b="1" dirty="0"/>
              <a:t>The scatterplot shown in 3, 4 and 6 are separable which means there is a strong correlation between the x and y parameters in contributing the air quality</a:t>
            </a:r>
          </a:p>
          <a:p>
            <a:pPr marL="342900" indent="-342900">
              <a:buFont typeface="Wingdings" panose="05000000000000000000" pitchFamily="2" charset="2"/>
              <a:buChar char="ü"/>
            </a:pPr>
            <a:r>
              <a:rPr lang="en-US" b="1" dirty="0"/>
              <a:t>The scatterplot shown in 5 shows mild correlation between Co2 and Temp in computing Air Quality</a:t>
            </a:r>
          </a:p>
        </p:txBody>
      </p:sp>
    </p:spTree>
    <p:extLst>
      <p:ext uri="{BB962C8B-B14F-4D97-AF65-F5344CB8AC3E}">
        <p14:creationId xmlns:p14="http://schemas.microsoft.com/office/powerpoint/2010/main" val="3642447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4347-B048-4D49-B73D-FE4ED1B1DDA1}"/>
              </a:ext>
            </a:extLst>
          </p:cNvPr>
          <p:cNvSpPr>
            <a:spLocks noGrp="1"/>
          </p:cNvSpPr>
          <p:nvPr>
            <p:ph type="title"/>
          </p:nvPr>
        </p:nvSpPr>
        <p:spPr>
          <a:xfrm>
            <a:off x="838200" y="365126"/>
            <a:ext cx="10515600" cy="734002"/>
          </a:xfrm>
        </p:spPr>
        <p:txBody>
          <a:bodyPr/>
          <a:lstStyle/>
          <a:p>
            <a:r>
              <a:rPr lang="en-US" dirty="0"/>
              <a:t>Future Directions</a:t>
            </a:r>
          </a:p>
        </p:txBody>
      </p:sp>
      <p:sp>
        <p:nvSpPr>
          <p:cNvPr id="3" name="Content Placeholder 2">
            <a:extLst>
              <a:ext uri="{FF2B5EF4-FFF2-40B4-BE49-F238E27FC236}">
                <a16:creationId xmlns:a16="http://schemas.microsoft.com/office/drawing/2014/main" id="{9CE4F27D-2594-4AF0-B1EA-911515586EE7}"/>
              </a:ext>
            </a:extLst>
          </p:cNvPr>
          <p:cNvSpPr>
            <a:spLocks noGrp="1"/>
          </p:cNvSpPr>
          <p:nvPr>
            <p:ph idx="1"/>
          </p:nvPr>
        </p:nvSpPr>
        <p:spPr>
          <a:xfrm>
            <a:off x="838200" y="1419225"/>
            <a:ext cx="10738282" cy="2090593"/>
          </a:xfrm>
        </p:spPr>
        <p:txBody>
          <a:bodyPr>
            <a:normAutofit fontScale="85000" lnSpcReduction="20000"/>
          </a:bodyPr>
          <a:lstStyle/>
          <a:p>
            <a:r>
              <a:rPr lang="en-US" dirty="0"/>
              <a:t>In this work, the data is taken from indoor environment and is spanned across a single day</a:t>
            </a:r>
          </a:p>
          <a:p>
            <a:r>
              <a:rPr lang="en-US" dirty="0"/>
              <a:t>The data can be expanded to take some samples every data for a long time </a:t>
            </a:r>
          </a:p>
          <a:p>
            <a:r>
              <a:rPr lang="en-US" dirty="0"/>
              <a:t>Some more events should be instantiated to change the pattern in the data</a:t>
            </a:r>
          </a:p>
          <a:p>
            <a:r>
              <a:rPr lang="en-US" dirty="0"/>
              <a:t>Other parameters such as outdoor AQI from </a:t>
            </a:r>
            <a:r>
              <a:rPr lang="en-US" dirty="0" err="1"/>
              <a:t>Naver</a:t>
            </a:r>
            <a:r>
              <a:rPr lang="en-US" dirty="0"/>
              <a:t> Open API should be considered and the deviation should be investigated</a:t>
            </a:r>
          </a:p>
        </p:txBody>
      </p:sp>
    </p:spTree>
    <p:extLst>
      <p:ext uri="{BB962C8B-B14F-4D97-AF65-F5344CB8AC3E}">
        <p14:creationId xmlns:p14="http://schemas.microsoft.com/office/powerpoint/2010/main" val="986146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2622-1431-40EF-AED0-4FAEB66FC9E1}"/>
              </a:ext>
            </a:extLst>
          </p:cNvPr>
          <p:cNvSpPr>
            <a:spLocks noGrp="1"/>
          </p:cNvSpPr>
          <p:nvPr>
            <p:ph type="title"/>
          </p:nvPr>
        </p:nvSpPr>
        <p:spPr>
          <a:xfrm>
            <a:off x="838200" y="365125"/>
            <a:ext cx="10515600" cy="815605"/>
          </a:xfrm>
        </p:spPr>
        <p:txBody>
          <a:bodyPr/>
          <a:lstStyle/>
          <a:p>
            <a:r>
              <a:rPr lang="en-US" dirty="0"/>
              <a:t>Conclusion</a:t>
            </a:r>
          </a:p>
        </p:txBody>
      </p:sp>
      <p:sp>
        <p:nvSpPr>
          <p:cNvPr id="3" name="Content Placeholder 2">
            <a:extLst>
              <a:ext uri="{FF2B5EF4-FFF2-40B4-BE49-F238E27FC236}">
                <a16:creationId xmlns:a16="http://schemas.microsoft.com/office/drawing/2014/main" id="{1A2DF88F-FA5F-4200-9A5D-1EB4F587FD52}"/>
              </a:ext>
            </a:extLst>
          </p:cNvPr>
          <p:cNvSpPr>
            <a:spLocks noGrp="1"/>
          </p:cNvSpPr>
          <p:nvPr>
            <p:ph idx="1"/>
          </p:nvPr>
        </p:nvSpPr>
        <p:spPr>
          <a:xfrm>
            <a:off x="838200" y="1341594"/>
            <a:ext cx="10515600" cy="4351338"/>
          </a:xfrm>
        </p:spPr>
        <p:txBody>
          <a:bodyPr>
            <a:normAutofit fontScale="92500" lnSpcReduction="20000"/>
          </a:bodyPr>
          <a:lstStyle/>
          <a:p>
            <a:r>
              <a:rPr lang="en-US" dirty="0"/>
              <a:t>In this work we have performed two distinct set of activities</a:t>
            </a:r>
          </a:p>
          <a:p>
            <a:pPr marL="0" indent="0">
              <a:buNone/>
            </a:pPr>
            <a:r>
              <a:rPr lang="en-US" b="1" dirty="0"/>
              <a:t>Contextual Data Collection From Sensors</a:t>
            </a:r>
          </a:p>
          <a:p>
            <a:r>
              <a:rPr lang="en-US" dirty="0"/>
              <a:t>We have taken data from BME 280, Nova Dust Sensor, Co2 Gas sensor and made a web server to periodically trigger the endpoints and take the latest data from these sensors</a:t>
            </a:r>
          </a:p>
          <a:p>
            <a:r>
              <a:rPr lang="en-US" dirty="0"/>
              <a:t>The data is exported to CSV format and uploaded to Kaggle</a:t>
            </a:r>
          </a:p>
          <a:p>
            <a:pPr marL="0" indent="0">
              <a:buNone/>
            </a:pPr>
            <a:r>
              <a:rPr lang="en-US" b="1" dirty="0"/>
              <a:t>Data Analysis on Data in Kaggle</a:t>
            </a:r>
          </a:p>
          <a:p>
            <a:r>
              <a:rPr lang="en-US" dirty="0"/>
              <a:t>The next thing we did is the import of the data and analyzed its various parameters, the distribution of the features and its impact towards air quality. Similarly, we also did a simple unsupervised clustering mechanism to find different clusters in the data and with value 3, the clusters are separable. </a:t>
            </a:r>
          </a:p>
        </p:txBody>
      </p:sp>
    </p:spTree>
    <p:extLst>
      <p:ext uri="{BB962C8B-B14F-4D97-AF65-F5344CB8AC3E}">
        <p14:creationId xmlns:p14="http://schemas.microsoft.com/office/powerpoint/2010/main" val="1402183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8034-0389-415B-8FB8-FF80F88C79B6}"/>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F762AEB-A0EC-4F2E-91D3-D560C22BE8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8199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2B90-7F59-4C97-BF8C-241EC95EDADE}"/>
              </a:ext>
            </a:extLst>
          </p:cNvPr>
          <p:cNvSpPr>
            <a:spLocks noGrp="1"/>
          </p:cNvSpPr>
          <p:nvPr>
            <p:ph type="title"/>
          </p:nvPr>
        </p:nvSpPr>
        <p:spPr>
          <a:xfrm>
            <a:off x="838200" y="365126"/>
            <a:ext cx="10515600" cy="629174"/>
          </a:xfrm>
        </p:spPr>
        <p:txBody>
          <a:bodyPr>
            <a:normAutofit fontScale="90000"/>
          </a:bodyPr>
          <a:lstStyle/>
          <a:p>
            <a:r>
              <a:rPr lang="en-US" dirty="0"/>
              <a:t>Air Quality Index</a:t>
            </a:r>
          </a:p>
        </p:txBody>
      </p:sp>
      <p:sp>
        <p:nvSpPr>
          <p:cNvPr id="3" name="Content Placeholder 2">
            <a:extLst>
              <a:ext uri="{FF2B5EF4-FFF2-40B4-BE49-F238E27FC236}">
                <a16:creationId xmlns:a16="http://schemas.microsoft.com/office/drawing/2014/main" id="{A0A1AAE8-4417-4D9E-B08D-1844937BAEBD}"/>
              </a:ext>
            </a:extLst>
          </p:cNvPr>
          <p:cNvSpPr>
            <a:spLocks noGrp="1"/>
          </p:cNvSpPr>
          <p:nvPr>
            <p:ph idx="1"/>
          </p:nvPr>
        </p:nvSpPr>
        <p:spPr>
          <a:xfrm>
            <a:off x="838200" y="1322773"/>
            <a:ext cx="5171983" cy="5255580"/>
          </a:xfrm>
        </p:spPr>
        <p:txBody>
          <a:bodyPr>
            <a:normAutofit lnSpcReduction="10000"/>
          </a:bodyPr>
          <a:lstStyle/>
          <a:p>
            <a:pPr algn="just"/>
            <a:r>
              <a:rPr lang="en-US" dirty="0"/>
              <a:t>In several tables in this database, you'll find a column '</a:t>
            </a:r>
            <a:r>
              <a:rPr lang="en-US" dirty="0" err="1"/>
              <a:t>aqi</a:t>
            </a:r>
            <a:r>
              <a:rPr lang="en-US" dirty="0"/>
              <a:t>' which stands for Air Quality Index. Basically the AQI is the measure of how air is polluted, with respect to some pollutant. That means that for a specific hour in a specific place you'll have different AQIs, one for each pollutant.</a:t>
            </a:r>
          </a:p>
          <a:p>
            <a:pPr algn="just"/>
            <a:r>
              <a:rPr lang="en-US" dirty="0"/>
              <a:t>So one must know what values of AQI mean 'good' and what values mean 'bad', hence the table below.</a:t>
            </a:r>
          </a:p>
        </p:txBody>
      </p:sp>
      <p:pic>
        <p:nvPicPr>
          <p:cNvPr id="4" name="Picture 3">
            <a:extLst>
              <a:ext uri="{FF2B5EF4-FFF2-40B4-BE49-F238E27FC236}">
                <a16:creationId xmlns:a16="http://schemas.microsoft.com/office/drawing/2014/main" id="{173F9825-D60B-4462-93AC-510B45A847E1}"/>
              </a:ext>
            </a:extLst>
          </p:cNvPr>
          <p:cNvPicPr>
            <a:picLocks noChangeAspect="1"/>
          </p:cNvPicPr>
          <p:nvPr/>
        </p:nvPicPr>
        <p:blipFill>
          <a:blip r:embed="rId2"/>
          <a:stretch>
            <a:fillRect/>
          </a:stretch>
        </p:blipFill>
        <p:spPr>
          <a:xfrm>
            <a:off x="6512816" y="2403814"/>
            <a:ext cx="4983026" cy="2612070"/>
          </a:xfrm>
          <a:prstGeom prst="rect">
            <a:avLst/>
          </a:prstGeom>
        </p:spPr>
      </p:pic>
    </p:spTree>
    <p:extLst>
      <p:ext uri="{BB962C8B-B14F-4D97-AF65-F5344CB8AC3E}">
        <p14:creationId xmlns:p14="http://schemas.microsoft.com/office/powerpoint/2010/main" val="1150337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C85F-F4EF-4C34-ACEE-156908444735}"/>
              </a:ext>
            </a:extLst>
          </p:cNvPr>
          <p:cNvSpPr>
            <a:spLocks noGrp="1"/>
          </p:cNvSpPr>
          <p:nvPr>
            <p:ph type="title"/>
          </p:nvPr>
        </p:nvSpPr>
        <p:spPr>
          <a:xfrm>
            <a:off x="838200" y="365125"/>
            <a:ext cx="10515600" cy="567563"/>
          </a:xfrm>
        </p:spPr>
        <p:txBody>
          <a:bodyPr>
            <a:normAutofit fontScale="90000"/>
          </a:bodyPr>
          <a:lstStyle/>
          <a:p>
            <a:r>
              <a:rPr lang="en-US" dirty="0"/>
              <a:t>Worklist</a:t>
            </a:r>
          </a:p>
        </p:txBody>
      </p:sp>
      <p:sp>
        <p:nvSpPr>
          <p:cNvPr id="3" name="Content Placeholder 2">
            <a:extLst>
              <a:ext uri="{FF2B5EF4-FFF2-40B4-BE49-F238E27FC236}">
                <a16:creationId xmlns:a16="http://schemas.microsoft.com/office/drawing/2014/main" id="{97569E5D-9BDB-444A-95E9-F2A2C98B938E}"/>
              </a:ext>
            </a:extLst>
          </p:cNvPr>
          <p:cNvSpPr>
            <a:spLocks noGrp="1"/>
          </p:cNvSpPr>
          <p:nvPr>
            <p:ph idx="1"/>
          </p:nvPr>
        </p:nvSpPr>
        <p:spPr>
          <a:xfrm>
            <a:off x="838200" y="1170432"/>
            <a:ext cx="10515600" cy="5687568"/>
          </a:xfrm>
        </p:spPr>
        <p:txBody>
          <a:bodyPr numCol="2">
            <a:normAutofit/>
          </a:bodyPr>
          <a:lstStyle/>
          <a:p>
            <a:r>
              <a:rPr lang="en-US" dirty="0"/>
              <a:t>Methodology</a:t>
            </a:r>
          </a:p>
          <a:p>
            <a:r>
              <a:rPr lang="en-US" dirty="0"/>
              <a:t>Experimental Setup</a:t>
            </a:r>
          </a:p>
          <a:p>
            <a:r>
              <a:rPr lang="en-US" dirty="0"/>
              <a:t>Creating web server to listen requests and provide the response</a:t>
            </a:r>
          </a:p>
          <a:p>
            <a:r>
              <a:rPr lang="en-US" dirty="0"/>
              <a:t>Getting data from Sensors</a:t>
            </a:r>
          </a:p>
          <a:p>
            <a:r>
              <a:rPr lang="en-US" dirty="0"/>
              <a:t>Applying some events and finding consequences based on the event</a:t>
            </a:r>
          </a:p>
          <a:p>
            <a:r>
              <a:rPr lang="en-US" dirty="0"/>
              <a:t>Uploading dataset to Kaggle</a:t>
            </a:r>
          </a:p>
          <a:p>
            <a:r>
              <a:rPr lang="en-US" dirty="0"/>
              <a:t>Reading dataset</a:t>
            </a:r>
          </a:p>
          <a:p>
            <a:r>
              <a:rPr lang="en-US" dirty="0"/>
              <a:t>Preprocessing and Normalization</a:t>
            </a:r>
          </a:p>
          <a:p>
            <a:r>
              <a:rPr lang="en-US" dirty="0"/>
              <a:t>Visualization</a:t>
            </a:r>
          </a:p>
          <a:p>
            <a:pPr lvl="1"/>
            <a:r>
              <a:rPr lang="en-US" dirty="0"/>
              <a:t>Columns Analysis</a:t>
            </a:r>
          </a:p>
          <a:p>
            <a:pPr lvl="1"/>
            <a:r>
              <a:rPr lang="en-US" dirty="0"/>
              <a:t>Pair plot for different distributions</a:t>
            </a:r>
          </a:p>
          <a:p>
            <a:pPr lvl="1"/>
            <a:r>
              <a:rPr lang="en-US" dirty="0"/>
              <a:t>Seaborn Heatmap for correlation</a:t>
            </a:r>
          </a:p>
          <a:p>
            <a:pPr lvl="1"/>
            <a:r>
              <a:rPr lang="en-US" dirty="0"/>
              <a:t>Finding distribution and skewness</a:t>
            </a:r>
          </a:p>
          <a:p>
            <a:r>
              <a:rPr lang="en-US" dirty="0"/>
              <a:t>Unsupervised Learning</a:t>
            </a:r>
          </a:p>
          <a:p>
            <a:pPr lvl="1"/>
            <a:r>
              <a:rPr lang="en-US" dirty="0" err="1"/>
              <a:t>Kmean</a:t>
            </a:r>
            <a:r>
              <a:rPr lang="en-US" dirty="0"/>
              <a:t> Clustering</a:t>
            </a:r>
          </a:p>
          <a:p>
            <a:pPr lvl="1"/>
            <a:r>
              <a:rPr lang="en-US" dirty="0"/>
              <a:t>Clustering Visualization</a:t>
            </a:r>
          </a:p>
          <a:p>
            <a:endParaRPr lang="en-US" dirty="0"/>
          </a:p>
          <a:p>
            <a:endParaRPr lang="en-US" dirty="0"/>
          </a:p>
          <a:p>
            <a:pPr lvl="1"/>
            <a:endParaRPr lang="en-US" dirty="0"/>
          </a:p>
        </p:txBody>
      </p:sp>
    </p:spTree>
    <p:extLst>
      <p:ext uri="{BB962C8B-B14F-4D97-AF65-F5344CB8AC3E}">
        <p14:creationId xmlns:p14="http://schemas.microsoft.com/office/powerpoint/2010/main" val="667282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FCB2-2FE3-455A-AD39-62A66F903F0A}"/>
              </a:ext>
            </a:extLst>
          </p:cNvPr>
          <p:cNvSpPr>
            <a:spLocks noGrp="1"/>
          </p:cNvSpPr>
          <p:nvPr>
            <p:ph type="title"/>
          </p:nvPr>
        </p:nvSpPr>
        <p:spPr>
          <a:xfrm>
            <a:off x="838200" y="365125"/>
            <a:ext cx="10515600" cy="668147"/>
          </a:xfrm>
        </p:spPr>
        <p:txBody>
          <a:bodyPr>
            <a:normAutofit fontScale="90000"/>
          </a:bodyPr>
          <a:lstStyle/>
          <a:p>
            <a:r>
              <a:rPr lang="en-US" dirty="0"/>
              <a:t>Methodology</a:t>
            </a:r>
          </a:p>
        </p:txBody>
      </p:sp>
      <p:sp>
        <p:nvSpPr>
          <p:cNvPr id="14" name="TextBox 13">
            <a:extLst>
              <a:ext uri="{FF2B5EF4-FFF2-40B4-BE49-F238E27FC236}">
                <a16:creationId xmlns:a16="http://schemas.microsoft.com/office/drawing/2014/main" id="{6DB6C12D-6E9F-4C56-AA3A-B17607FFC362}"/>
              </a:ext>
            </a:extLst>
          </p:cNvPr>
          <p:cNvSpPr txBox="1"/>
          <p:nvPr/>
        </p:nvSpPr>
        <p:spPr>
          <a:xfrm>
            <a:off x="4590473" y="4340134"/>
            <a:ext cx="7241109" cy="3139321"/>
          </a:xfrm>
          <a:prstGeom prst="rect">
            <a:avLst/>
          </a:prstGeom>
          <a:noFill/>
        </p:spPr>
        <p:txBody>
          <a:bodyPr wrap="square" rtlCol="0">
            <a:spAutoFit/>
          </a:bodyPr>
          <a:lstStyle/>
          <a:p>
            <a:pPr marL="285750" indent="-285750">
              <a:buFont typeface="Wingdings" panose="05000000000000000000" pitchFamily="2" charset="2"/>
              <a:buChar char="ü"/>
            </a:pPr>
            <a:r>
              <a:rPr lang="en-US" dirty="0"/>
              <a:t>We use two IoT devices to which different sensors are connected</a:t>
            </a:r>
          </a:p>
          <a:p>
            <a:pPr marL="285750" indent="-285750">
              <a:buFont typeface="Wingdings" panose="05000000000000000000" pitchFamily="2" charset="2"/>
              <a:buChar char="ü"/>
            </a:pPr>
            <a:r>
              <a:rPr lang="en-US" dirty="0"/>
              <a:t>We use Raspberry PI Model B and Arduino WEMOS D1 as IoT gateways</a:t>
            </a:r>
          </a:p>
          <a:p>
            <a:pPr marL="285750" indent="-285750">
              <a:buFont typeface="Wingdings" panose="05000000000000000000" pitchFamily="2" charset="2"/>
              <a:buChar char="ü"/>
            </a:pPr>
            <a:r>
              <a:rPr lang="en-US" dirty="0"/>
              <a:t>IoT Servers are installed on respective devices to communicate with the staging server</a:t>
            </a:r>
          </a:p>
          <a:p>
            <a:pPr marL="285750" indent="-285750">
              <a:buFont typeface="Wingdings" panose="05000000000000000000" pitchFamily="2" charset="2"/>
              <a:buChar char="ü"/>
            </a:pPr>
            <a:r>
              <a:rPr lang="en-US" dirty="0"/>
              <a:t>Nova Dust Sensor and BME 280 Sensor are connected to Raspberry PI whereas MQ-2 gas sensor is connected with Arduino</a:t>
            </a:r>
          </a:p>
          <a:p>
            <a:pPr marL="285750" indent="-285750">
              <a:buFont typeface="Wingdings" panose="05000000000000000000" pitchFamily="2" charset="2"/>
              <a:buChar char="ü"/>
            </a:pPr>
            <a:r>
              <a:rPr lang="en-US" dirty="0"/>
              <a:t>The server installed on these devices exposed API endpoints from where the staging server consumes the data generated from these sensors</a:t>
            </a:r>
          </a:p>
          <a:p>
            <a:pPr marL="285750" indent="-285750">
              <a:buFont typeface="Wingdings" panose="05000000000000000000" pitchFamily="2" charset="2"/>
              <a:buChar char="ü"/>
            </a:pPr>
            <a:r>
              <a:rPr lang="en-US" dirty="0"/>
              <a:t>The data are ingested to the Kaggle and analyzed</a:t>
            </a:r>
            <a:br>
              <a:rPr lang="en-US" dirty="0"/>
            </a:br>
            <a:endParaRPr lang="en-US" dirty="0"/>
          </a:p>
          <a:p>
            <a:endParaRPr lang="en-US" dirty="0"/>
          </a:p>
        </p:txBody>
      </p:sp>
      <p:pic>
        <p:nvPicPr>
          <p:cNvPr id="15" name="Picture 14">
            <a:extLst>
              <a:ext uri="{FF2B5EF4-FFF2-40B4-BE49-F238E27FC236}">
                <a16:creationId xmlns:a16="http://schemas.microsoft.com/office/drawing/2014/main" id="{22C587E1-98DC-41D5-B49B-FB4147B22CEB}"/>
              </a:ext>
            </a:extLst>
          </p:cNvPr>
          <p:cNvPicPr>
            <a:picLocks noChangeAspect="1"/>
          </p:cNvPicPr>
          <p:nvPr/>
        </p:nvPicPr>
        <p:blipFill>
          <a:blip r:embed="rId2"/>
          <a:stretch>
            <a:fillRect/>
          </a:stretch>
        </p:blipFill>
        <p:spPr>
          <a:xfrm>
            <a:off x="286527" y="855795"/>
            <a:ext cx="11618945" cy="4813900"/>
          </a:xfrm>
          <a:prstGeom prst="rect">
            <a:avLst/>
          </a:prstGeom>
        </p:spPr>
      </p:pic>
    </p:spTree>
    <p:extLst>
      <p:ext uri="{BB962C8B-B14F-4D97-AF65-F5344CB8AC3E}">
        <p14:creationId xmlns:p14="http://schemas.microsoft.com/office/powerpoint/2010/main" val="1593953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19C3-4B05-4390-AEDB-D9B31150647E}"/>
              </a:ext>
            </a:extLst>
          </p:cNvPr>
          <p:cNvSpPr>
            <a:spLocks noGrp="1"/>
          </p:cNvSpPr>
          <p:nvPr>
            <p:ph type="title"/>
          </p:nvPr>
        </p:nvSpPr>
        <p:spPr>
          <a:xfrm>
            <a:off x="161925" y="180398"/>
            <a:ext cx="10515600" cy="858551"/>
          </a:xfrm>
        </p:spPr>
        <p:txBody>
          <a:bodyPr/>
          <a:lstStyle/>
          <a:p>
            <a:r>
              <a:rPr lang="en-US" dirty="0"/>
              <a:t>Web Server Hosted on IoT Devices</a:t>
            </a:r>
          </a:p>
        </p:txBody>
      </p:sp>
      <p:sp>
        <p:nvSpPr>
          <p:cNvPr id="3" name="Content Placeholder 2">
            <a:extLst>
              <a:ext uri="{FF2B5EF4-FFF2-40B4-BE49-F238E27FC236}">
                <a16:creationId xmlns:a16="http://schemas.microsoft.com/office/drawing/2014/main" id="{A3A87DBD-7B75-4161-B70C-BD3180F8F00E}"/>
              </a:ext>
            </a:extLst>
          </p:cNvPr>
          <p:cNvSpPr>
            <a:spLocks noGrp="1"/>
          </p:cNvSpPr>
          <p:nvPr>
            <p:ph idx="1"/>
          </p:nvPr>
        </p:nvSpPr>
        <p:spPr>
          <a:xfrm>
            <a:off x="0" y="1552142"/>
            <a:ext cx="5361432" cy="5125459"/>
          </a:xfrm>
        </p:spPr>
        <p:txBody>
          <a:bodyPr>
            <a:normAutofit fontScale="92500" lnSpcReduction="20000"/>
          </a:bodyPr>
          <a:lstStyle/>
          <a:p>
            <a:pPr algn="just"/>
            <a:r>
              <a:rPr lang="en-US" dirty="0"/>
              <a:t>For this, we use </a:t>
            </a:r>
            <a:r>
              <a:rPr lang="en-US" b="1" dirty="0">
                <a:solidFill>
                  <a:schemeClr val="accent2">
                    <a:lumMod val="75000"/>
                  </a:schemeClr>
                </a:solidFill>
              </a:rPr>
              <a:t>Flask</a:t>
            </a:r>
            <a:r>
              <a:rPr lang="en-US" dirty="0"/>
              <a:t>, a lightweight python framework and deploy it on Raspberry PI.</a:t>
            </a:r>
          </a:p>
          <a:p>
            <a:pPr algn="just"/>
            <a:r>
              <a:rPr lang="en-US" dirty="0"/>
              <a:t>Figure 1 shows the instance of the application in which the web server is running and listening to incoming </a:t>
            </a:r>
            <a:r>
              <a:rPr lang="en-US" b="1" dirty="0">
                <a:solidFill>
                  <a:schemeClr val="accent2">
                    <a:lumMod val="75000"/>
                  </a:schemeClr>
                </a:solidFill>
              </a:rPr>
              <a:t>HTTP</a:t>
            </a:r>
            <a:r>
              <a:rPr lang="en-US" dirty="0"/>
              <a:t> requests</a:t>
            </a:r>
          </a:p>
          <a:p>
            <a:pPr algn="just"/>
            <a:r>
              <a:rPr lang="en-US" dirty="0"/>
              <a:t>Figure 2 shows the </a:t>
            </a:r>
            <a:r>
              <a:rPr lang="en-US" dirty="0" err="1"/>
              <a:t>the</a:t>
            </a:r>
            <a:r>
              <a:rPr lang="en-US" dirty="0"/>
              <a:t> CLI showing the mechanism on how to serve </a:t>
            </a:r>
            <a:r>
              <a:rPr lang="en-US" b="1" dirty="0">
                <a:solidFill>
                  <a:schemeClr val="accent2">
                    <a:lumMod val="75000"/>
                  </a:schemeClr>
                </a:solidFill>
              </a:rPr>
              <a:t>temperature sensor </a:t>
            </a:r>
            <a:r>
              <a:rPr lang="en-US" dirty="0"/>
              <a:t>requests</a:t>
            </a:r>
          </a:p>
          <a:p>
            <a:pPr algn="just"/>
            <a:r>
              <a:rPr lang="en-US" dirty="0"/>
              <a:t>The server is exposing API </a:t>
            </a:r>
            <a:r>
              <a:rPr lang="en-US" b="1" dirty="0">
                <a:solidFill>
                  <a:schemeClr val="accent2">
                    <a:lumMod val="75000"/>
                  </a:schemeClr>
                </a:solidFill>
              </a:rPr>
              <a:t>endpoints</a:t>
            </a:r>
            <a:r>
              <a:rPr lang="en-US" dirty="0"/>
              <a:t> which can be accessed by different authorized server to get the data</a:t>
            </a:r>
          </a:p>
          <a:p>
            <a:pPr algn="just"/>
            <a:r>
              <a:rPr lang="en-US" dirty="0"/>
              <a:t>Figure 3 shows the URI, which if triggered will give the corresponding </a:t>
            </a:r>
            <a:r>
              <a:rPr lang="en-US" b="1" dirty="0">
                <a:solidFill>
                  <a:schemeClr val="accent2">
                    <a:lumMod val="75000"/>
                  </a:schemeClr>
                </a:solidFill>
              </a:rPr>
              <a:t>JSON response</a:t>
            </a:r>
          </a:p>
        </p:txBody>
      </p:sp>
      <p:pic>
        <p:nvPicPr>
          <p:cNvPr id="4" name="Picture 3">
            <a:extLst>
              <a:ext uri="{FF2B5EF4-FFF2-40B4-BE49-F238E27FC236}">
                <a16:creationId xmlns:a16="http://schemas.microsoft.com/office/drawing/2014/main" id="{424C851E-0668-4D48-BC92-D5354F781F19}"/>
              </a:ext>
            </a:extLst>
          </p:cNvPr>
          <p:cNvPicPr>
            <a:picLocks noChangeAspect="1"/>
          </p:cNvPicPr>
          <p:nvPr/>
        </p:nvPicPr>
        <p:blipFill>
          <a:blip r:embed="rId2"/>
          <a:stretch>
            <a:fillRect/>
          </a:stretch>
        </p:blipFill>
        <p:spPr>
          <a:xfrm>
            <a:off x="5957212" y="1825625"/>
            <a:ext cx="6072863" cy="1540148"/>
          </a:xfrm>
          <a:prstGeom prst="rect">
            <a:avLst/>
          </a:prstGeom>
        </p:spPr>
      </p:pic>
      <p:pic>
        <p:nvPicPr>
          <p:cNvPr id="6" name="Picture 5">
            <a:extLst>
              <a:ext uri="{FF2B5EF4-FFF2-40B4-BE49-F238E27FC236}">
                <a16:creationId xmlns:a16="http://schemas.microsoft.com/office/drawing/2014/main" id="{72A7F921-4475-42A1-9338-671D32C05A21}"/>
              </a:ext>
            </a:extLst>
          </p:cNvPr>
          <p:cNvPicPr>
            <a:picLocks noChangeAspect="1"/>
          </p:cNvPicPr>
          <p:nvPr/>
        </p:nvPicPr>
        <p:blipFill>
          <a:blip r:embed="rId3"/>
          <a:stretch>
            <a:fillRect/>
          </a:stretch>
        </p:blipFill>
        <p:spPr>
          <a:xfrm>
            <a:off x="5957212" y="4036724"/>
            <a:ext cx="6072863" cy="858550"/>
          </a:xfrm>
          <a:prstGeom prst="rect">
            <a:avLst/>
          </a:prstGeom>
        </p:spPr>
      </p:pic>
      <p:pic>
        <p:nvPicPr>
          <p:cNvPr id="7" name="Picture 6">
            <a:extLst>
              <a:ext uri="{FF2B5EF4-FFF2-40B4-BE49-F238E27FC236}">
                <a16:creationId xmlns:a16="http://schemas.microsoft.com/office/drawing/2014/main" id="{7991AD5B-9ACF-49C2-826C-C5E687B277F8}"/>
              </a:ext>
            </a:extLst>
          </p:cNvPr>
          <p:cNvPicPr>
            <a:picLocks noChangeAspect="1"/>
          </p:cNvPicPr>
          <p:nvPr/>
        </p:nvPicPr>
        <p:blipFill>
          <a:blip r:embed="rId4"/>
          <a:stretch>
            <a:fillRect/>
          </a:stretch>
        </p:blipFill>
        <p:spPr>
          <a:xfrm>
            <a:off x="5957212" y="5230180"/>
            <a:ext cx="6072863" cy="742486"/>
          </a:xfrm>
          <a:prstGeom prst="rect">
            <a:avLst/>
          </a:prstGeom>
        </p:spPr>
      </p:pic>
    </p:spTree>
    <p:extLst>
      <p:ext uri="{BB962C8B-B14F-4D97-AF65-F5344CB8AC3E}">
        <p14:creationId xmlns:p14="http://schemas.microsoft.com/office/powerpoint/2010/main" val="267266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8DDF-8AF8-41F4-87AB-B2EF5E5B2D2D}"/>
              </a:ext>
            </a:extLst>
          </p:cNvPr>
          <p:cNvSpPr>
            <a:spLocks noGrp="1"/>
          </p:cNvSpPr>
          <p:nvPr>
            <p:ph type="title"/>
          </p:nvPr>
        </p:nvSpPr>
        <p:spPr>
          <a:xfrm>
            <a:off x="838200" y="191509"/>
            <a:ext cx="10515600" cy="979055"/>
          </a:xfrm>
        </p:spPr>
        <p:txBody>
          <a:bodyPr/>
          <a:lstStyle/>
          <a:p>
            <a:r>
              <a:rPr lang="en-US" dirty="0"/>
              <a:t>Sample Code for BME Sensor</a:t>
            </a:r>
          </a:p>
        </p:txBody>
      </p:sp>
      <p:pic>
        <p:nvPicPr>
          <p:cNvPr id="4" name="Picture 3">
            <a:extLst>
              <a:ext uri="{FF2B5EF4-FFF2-40B4-BE49-F238E27FC236}">
                <a16:creationId xmlns:a16="http://schemas.microsoft.com/office/drawing/2014/main" id="{B8CA4488-6429-474F-86EF-85B29373DA57}"/>
              </a:ext>
            </a:extLst>
          </p:cNvPr>
          <p:cNvPicPr>
            <a:picLocks noChangeAspect="1"/>
          </p:cNvPicPr>
          <p:nvPr/>
        </p:nvPicPr>
        <p:blipFill>
          <a:blip r:embed="rId2"/>
          <a:stretch>
            <a:fillRect/>
          </a:stretch>
        </p:blipFill>
        <p:spPr>
          <a:xfrm>
            <a:off x="83130" y="1534730"/>
            <a:ext cx="4875357" cy="5131761"/>
          </a:xfrm>
          <a:prstGeom prst="rect">
            <a:avLst/>
          </a:prstGeom>
        </p:spPr>
      </p:pic>
      <p:sp>
        <p:nvSpPr>
          <p:cNvPr id="5" name="TextBox 4">
            <a:extLst>
              <a:ext uri="{FF2B5EF4-FFF2-40B4-BE49-F238E27FC236}">
                <a16:creationId xmlns:a16="http://schemas.microsoft.com/office/drawing/2014/main" id="{2CD07963-ECCA-44E4-8AC1-7EBC7D73A749}"/>
              </a:ext>
            </a:extLst>
          </p:cNvPr>
          <p:cNvSpPr txBox="1"/>
          <p:nvPr/>
        </p:nvSpPr>
        <p:spPr>
          <a:xfrm>
            <a:off x="73891" y="1170564"/>
            <a:ext cx="4655127" cy="369332"/>
          </a:xfrm>
          <a:prstGeom prst="rect">
            <a:avLst/>
          </a:prstGeom>
          <a:noFill/>
        </p:spPr>
        <p:txBody>
          <a:bodyPr wrap="square" rtlCol="0">
            <a:spAutoFit/>
          </a:bodyPr>
          <a:lstStyle/>
          <a:p>
            <a:r>
              <a:rPr lang="en-US" dirty="0"/>
              <a:t>Return Temperature, Humidity and Pressure</a:t>
            </a:r>
          </a:p>
        </p:txBody>
      </p:sp>
      <p:sp>
        <p:nvSpPr>
          <p:cNvPr id="6" name="Arrow: Right 5">
            <a:extLst>
              <a:ext uri="{FF2B5EF4-FFF2-40B4-BE49-F238E27FC236}">
                <a16:creationId xmlns:a16="http://schemas.microsoft.com/office/drawing/2014/main" id="{8361FFA6-11AA-45BE-89A1-E644B43390FD}"/>
              </a:ext>
            </a:extLst>
          </p:cNvPr>
          <p:cNvSpPr/>
          <p:nvPr/>
        </p:nvSpPr>
        <p:spPr>
          <a:xfrm>
            <a:off x="4959927" y="4064000"/>
            <a:ext cx="3104862" cy="738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hlinkClick r:id="rId3">
                  <a:extLst>
                    <a:ext uri="{A12FA001-AC4F-418D-AE19-62706E023703}">
                      <ahyp:hlinkClr xmlns:ahyp="http://schemas.microsoft.com/office/drawing/2018/hyperlinkcolor" val="tx"/>
                    </a:ext>
                  </a:extLst>
                </a:hlinkClick>
              </a:rPr>
              <a:t>http://192.168.1.37:5000/read-sensor</a:t>
            </a:r>
            <a:endParaRPr lang="en-US" sz="1200" dirty="0">
              <a:solidFill>
                <a:schemeClr val="bg1"/>
              </a:solidFill>
            </a:endParaRPr>
          </a:p>
        </p:txBody>
      </p:sp>
      <p:pic>
        <p:nvPicPr>
          <p:cNvPr id="7" name="Picture 6">
            <a:extLst>
              <a:ext uri="{FF2B5EF4-FFF2-40B4-BE49-F238E27FC236}">
                <a16:creationId xmlns:a16="http://schemas.microsoft.com/office/drawing/2014/main" id="{80B4682E-93AC-41FE-86D8-796B0C86D146}"/>
              </a:ext>
            </a:extLst>
          </p:cNvPr>
          <p:cNvPicPr>
            <a:picLocks noChangeAspect="1"/>
          </p:cNvPicPr>
          <p:nvPr/>
        </p:nvPicPr>
        <p:blipFill>
          <a:blip r:embed="rId4"/>
          <a:stretch>
            <a:fillRect/>
          </a:stretch>
        </p:blipFill>
        <p:spPr>
          <a:xfrm>
            <a:off x="8064789" y="3023852"/>
            <a:ext cx="3943350" cy="1876425"/>
          </a:xfrm>
          <a:prstGeom prst="rect">
            <a:avLst/>
          </a:prstGeom>
        </p:spPr>
      </p:pic>
    </p:spTree>
    <p:extLst>
      <p:ext uri="{BB962C8B-B14F-4D97-AF65-F5344CB8AC3E}">
        <p14:creationId xmlns:p14="http://schemas.microsoft.com/office/powerpoint/2010/main" val="3459951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ADE28-20FD-4FE4-930A-CD6A8BFE7FD4}"/>
              </a:ext>
            </a:extLst>
          </p:cNvPr>
          <p:cNvSpPr>
            <a:spLocks noGrp="1"/>
          </p:cNvSpPr>
          <p:nvPr>
            <p:ph type="title"/>
          </p:nvPr>
        </p:nvSpPr>
        <p:spPr>
          <a:xfrm>
            <a:off x="838200" y="365126"/>
            <a:ext cx="10515600" cy="1030646"/>
          </a:xfrm>
        </p:spPr>
        <p:txBody>
          <a:bodyPr>
            <a:normAutofit fontScale="90000"/>
          </a:bodyPr>
          <a:lstStyle/>
          <a:p>
            <a:r>
              <a:rPr lang="en-US" dirty="0"/>
              <a:t>Reading Dust Sensor</a:t>
            </a:r>
            <a:br>
              <a:rPr lang="en-US" dirty="0"/>
            </a:br>
            <a:br>
              <a:rPr lang="en-US" dirty="0"/>
            </a:br>
            <a:r>
              <a:rPr lang="en-US" dirty="0"/>
              <a:t>Endpoint: </a:t>
            </a:r>
            <a:r>
              <a:rPr lang="en-US" dirty="0">
                <a:hlinkClick r:id="rId2"/>
              </a:rPr>
              <a:t>http://192.168.1.37:5000/read-dust</a:t>
            </a:r>
            <a:endParaRPr lang="en-US" dirty="0"/>
          </a:p>
        </p:txBody>
      </p:sp>
      <p:pic>
        <p:nvPicPr>
          <p:cNvPr id="6" name="Content Placeholder 5">
            <a:extLst>
              <a:ext uri="{FF2B5EF4-FFF2-40B4-BE49-F238E27FC236}">
                <a16:creationId xmlns:a16="http://schemas.microsoft.com/office/drawing/2014/main" id="{A93C97C6-B73F-4F8C-AF01-F160A2F7DAE8}"/>
              </a:ext>
            </a:extLst>
          </p:cNvPr>
          <p:cNvPicPr>
            <a:picLocks noGrp="1" noChangeAspect="1"/>
          </p:cNvPicPr>
          <p:nvPr>
            <p:ph idx="1"/>
          </p:nvPr>
        </p:nvPicPr>
        <p:blipFill>
          <a:blip r:embed="rId3"/>
          <a:stretch>
            <a:fillRect/>
          </a:stretch>
        </p:blipFill>
        <p:spPr>
          <a:xfrm>
            <a:off x="6096000" y="3253359"/>
            <a:ext cx="4171950" cy="2000250"/>
          </a:xfrm>
          <a:prstGeom prst="rect">
            <a:avLst/>
          </a:prstGeom>
        </p:spPr>
      </p:pic>
      <p:pic>
        <p:nvPicPr>
          <p:cNvPr id="4" name="Picture 3">
            <a:extLst>
              <a:ext uri="{FF2B5EF4-FFF2-40B4-BE49-F238E27FC236}">
                <a16:creationId xmlns:a16="http://schemas.microsoft.com/office/drawing/2014/main" id="{37C60D69-5D05-4866-B12E-08846C6A2DBE}"/>
              </a:ext>
            </a:extLst>
          </p:cNvPr>
          <p:cNvPicPr>
            <a:picLocks noChangeAspect="1"/>
          </p:cNvPicPr>
          <p:nvPr/>
        </p:nvPicPr>
        <p:blipFill>
          <a:blip r:embed="rId4"/>
          <a:stretch>
            <a:fillRect/>
          </a:stretch>
        </p:blipFill>
        <p:spPr>
          <a:xfrm>
            <a:off x="838199" y="2443663"/>
            <a:ext cx="3343275" cy="2286000"/>
          </a:xfrm>
          <a:prstGeom prst="rect">
            <a:avLst/>
          </a:prstGeom>
        </p:spPr>
      </p:pic>
      <p:pic>
        <p:nvPicPr>
          <p:cNvPr id="5" name="Picture 4">
            <a:extLst>
              <a:ext uri="{FF2B5EF4-FFF2-40B4-BE49-F238E27FC236}">
                <a16:creationId xmlns:a16="http://schemas.microsoft.com/office/drawing/2014/main" id="{EE9EC13C-9C07-4028-9E60-6D47CFEF1C5F}"/>
              </a:ext>
            </a:extLst>
          </p:cNvPr>
          <p:cNvPicPr>
            <a:picLocks noChangeAspect="1"/>
          </p:cNvPicPr>
          <p:nvPr/>
        </p:nvPicPr>
        <p:blipFill>
          <a:blip r:embed="rId5"/>
          <a:stretch>
            <a:fillRect/>
          </a:stretch>
        </p:blipFill>
        <p:spPr>
          <a:xfrm>
            <a:off x="838200" y="4729663"/>
            <a:ext cx="3343275" cy="1047892"/>
          </a:xfrm>
          <a:prstGeom prst="rect">
            <a:avLst/>
          </a:prstGeom>
        </p:spPr>
      </p:pic>
      <p:sp>
        <p:nvSpPr>
          <p:cNvPr id="7" name="Arrow: Right 6">
            <a:extLst>
              <a:ext uri="{FF2B5EF4-FFF2-40B4-BE49-F238E27FC236}">
                <a16:creationId xmlns:a16="http://schemas.microsoft.com/office/drawing/2014/main" id="{3BBA0D98-6CBF-4580-AD5E-506697162E13}"/>
              </a:ext>
            </a:extLst>
          </p:cNvPr>
          <p:cNvSpPr/>
          <p:nvPr/>
        </p:nvSpPr>
        <p:spPr>
          <a:xfrm>
            <a:off x="4181475" y="3697357"/>
            <a:ext cx="1808508" cy="742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650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0634-12B6-4858-873F-7A41A4CE02D0}"/>
              </a:ext>
            </a:extLst>
          </p:cNvPr>
          <p:cNvSpPr>
            <a:spLocks noGrp="1"/>
          </p:cNvSpPr>
          <p:nvPr>
            <p:ph type="title"/>
          </p:nvPr>
        </p:nvSpPr>
        <p:spPr/>
        <p:txBody>
          <a:bodyPr/>
          <a:lstStyle/>
          <a:p>
            <a:r>
              <a:rPr lang="en-US" dirty="0"/>
              <a:t>Reading CO2 Gas Values</a:t>
            </a:r>
            <a:br>
              <a:rPr lang="en-US" dirty="0"/>
            </a:br>
            <a:r>
              <a:rPr lang="en-US" b="1" i="1" dirty="0"/>
              <a:t>Endpoint: </a:t>
            </a:r>
            <a:r>
              <a:rPr lang="en-US" dirty="0">
                <a:hlinkClick r:id="rId2"/>
              </a:rPr>
              <a:t>http://192.168.1.83/getCo2</a:t>
            </a:r>
            <a:endParaRPr lang="en-US" b="1" i="1" dirty="0"/>
          </a:p>
        </p:txBody>
      </p:sp>
      <p:pic>
        <p:nvPicPr>
          <p:cNvPr id="7" name="Picture 6">
            <a:extLst>
              <a:ext uri="{FF2B5EF4-FFF2-40B4-BE49-F238E27FC236}">
                <a16:creationId xmlns:a16="http://schemas.microsoft.com/office/drawing/2014/main" id="{5D936971-FEEF-4F66-819C-75524499442B}"/>
              </a:ext>
            </a:extLst>
          </p:cNvPr>
          <p:cNvPicPr>
            <a:picLocks noChangeAspect="1"/>
          </p:cNvPicPr>
          <p:nvPr/>
        </p:nvPicPr>
        <p:blipFill>
          <a:blip r:embed="rId3"/>
          <a:stretch>
            <a:fillRect/>
          </a:stretch>
        </p:blipFill>
        <p:spPr>
          <a:xfrm>
            <a:off x="264994" y="2375455"/>
            <a:ext cx="6793383" cy="3950183"/>
          </a:xfrm>
          <a:prstGeom prst="rect">
            <a:avLst/>
          </a:prstGeom>
        </p:spPr>
      </p:pic>
      <p:pic>
        <p:nvPicPr>
          <p:cNvPr id="8" name="Picture 7">
            <a:extLst>
              <a:ext uri="{FF2B5EF4-FFF2-40B4-BE49-F238E27FC236}">
                <a16:creationId xmlns:a16="http://schemas.microsoft.com/office/drawing/2014/main" id="{329E902E-6A14-4CD5-A702-27B8A83E8DF7}"/>
              </a:ext>
            </a:extLst>
          </p:cNvPr>
          <p:cNvPicPr>
            <a:picLocks noChangeAspect="1"/>
          </p:cNvPicPr>
          <p:nvPr/>
        </p:nvPicPr>
        <p:blipFill>
          <a:blip r:embed="rId4"/>
          <a:stretch>
            <a:fillRect/>
          </a:stretch>
        </p:blipFill>
        <p:spPr>
          <a:xfrm>
            <a:off x="8431331" y="3683687"/>
            <a:ext cx="3495675" cy="1019175"/>
          </a:xfrm>
          <a:prstGeom prst="rect">
            <a:avLst/>
          </a:prstGeom>
        </p:spPr>
      </p:pic>
      <p:sp>
        <p:nvSpPr>
          <p:cNvPr id="9" name="Arrow: Right 8">
            <a:extLst>
              <a:ext uri="{FF2B5EF4-FFF2-40B4-BE49-F238E27FC236}">
                <a16:creationId xmlns:a16="http://schemas.microsoft.com/office/drawing/2014/main" id="{25E1B6DD-C48E-498C-9B87-DEA896B34EE5}"/>
              </a:ext>
            </a:extLst>
          </p:cNvPr>
          <p:cNvSpPr/>
          <p:nvPr/>
        </p:nvSpPr>
        <p:spPr>
          <a:xfrm>
            <a:off x="5540991" y="3780430"/>
            <a:ext cx="2890340" cy="922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658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3101</TotalTime>
  <Words>1595</Words>
  <Application>Microsoft Office PowerPoint</Application>
  <PresentationFormat>Widescreen</PresentationFormat>
  <Paragraphs>119</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Indoor Air Quality Monitoring of Mobile Computing Lab</vt:lpstr>
      <vt:lpstr>Air Pollution - Learn the basics</vt:lpstr>
      <vt:lpstr>Air Quality Index</vt:lpstr>
      <vt:lpstr>Worklist</vt:lpstr>
      <vt:lpstr>Methodology</vt:lpstr>
      <vt:lpstr>Web Server Hosted on IoT Devices</vt:lpstr>
      <vt:lpstr>Sample Code for BME Sensor</vt:lpstr>
      <vt:lpstr>Reading Dust Sensor  Endpoint: http://192.168.1.37:5000/read-dust</vt:lpstr>
      <vt:lpstr>Reading CO2 Gas Values Endpoint: http://192.168.1.83/getCo2</vt:lpstr>
      <vt:lpstr>Data Staging and Dataset Creation on PC Server for process tasks</vt:lpstr>
      <vt:lpstr>Generated Dataset</vt:lpstr>
      <vt:lpstr>Experimental Environment and Hardware</vt:lpstr>
      <vt:lpstr>Dataset Analysis on Kaggle</vt:lpstr>
      <vt:lpstr>Reading Dataset in Pandas Dataframe</vt:lpstr>
      <vt:lpstr>Preprocessing</vt:lpstr>
      <vt:lpstr>Normalization</vt:lpstr>
      <vt:lpstr>Correlation Using Seaborn Heatmap</vt:lpstr>
      <vt:lpstr>Distribution of Different Parameters in Computing Air Quality</vt:lpstr>
      <vt:lpstr>Pair Plot</vt:lpstr>
      <vt:lpstr>Pairplot (Con’t)</vt:lpstr>
      <vt:lpstr>Machine Learning</vt:lpstr>
      <vt:lpstr>K-Mean Clustering</vt:lpstr>
      <vt:lpstr>Results Scatterplot of different parameters are drawn</vt:lpstr>
      <vt:lpstr>Future Directions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Fatalities Analysis and Causes prediction</dc:title>
  <dc:creator>Shabir Ahmad</dc:creator>
  <cp:lastModifiedBy>Shabir Ahmad</cp:lastModifiedBy>
  <cp:revision>59</cp:revision>
  <cp:lastPrinted>2019-05-27T16:14:47Z</cp:lastPrinted>
  <dcterms:created xsi:type="dcterms:W3CDTF">2019-03-26T16:37:06Z</dcterms:created>
  <dcterms:modified xsi:type="dcterms:W3CDTF">2019-05-29T06:50:06Z</dcterms:modified>
</cp:coreProperties>
</file>